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86" r:id="rId4"/>
    <p:sldId id="300" r:id="rId5"/>
    <p:sldId id="309" r:id="rId6"/>
    <p:sldId id="301" r:id="rId7"/>
    <p:sldId id="273" r:id="rId8"/>
    <p:sldId id="271" r:id="rId9"/>
    <p:sldId id="289" r:id="rId10"/>
    <p:sldId id="292" r:id="rId11"/>
    <p:sldId id="295" r:id="rId12"/>
    <p:sldId id="298" r:id="rId13"/>
    <p:sldId id="314" r:id="rId14"/>
    <p:sldId id="305" r:id="rId15"/>
    <p:sldId id="303" r:id="rId16"/>
    <p:sldId id="313" r:id="rId17"/>
    <p:sldId id="259" r:id="rId18"/>
    <p:sldId id="310" r:id="rId19"/>
    <p:sldId id="311" r:id="rId20"/>
    <p:sldId id="266" r:id="rId21"/>
    <p:sldId id="312" r:id="rId22"/>
    <p:sldId id="260" r:id="rId23"/>
    <p:sldId id="264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865FB-C85A-479C-8AE9-78C33D5B0B0F}">
          <p14:sldIdLst>
            <p14:sldId id="256"/>
            <p14:sldId id="285"/>
            <p14:sldId id="286"/>
            <p14:sldId id="300"/>
            <p14:sldId id="309"/>
            <p14:sldId id="301"/>
            <p14:sldId id="273"/>
            <p14:sldId id="271"/>
            <p14:sldId id="289"/>
            <p14:sldId id="292"/>
            <p14:sldId id="295"/>
            <p14:sldId id="298"/>
            <p14:sldId id="314"/>
            <p14:sldId id="305"/>
            <p14:sldId id="303"/>
            <p14:sldId id="313"/>
            <p14:sldId id="259"/>
            <p14:sldId id="310"/>
            <p14:sldId id="311"/>
            <p14:sldId id="266"/>
            <p14:sldId id="312"/>
            <p14:sldId id="260"/>
            <p14:sldId id="264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3" autoAdjust="0"/>
    <p:restoredTop sz="94660"/>
  </p:normalViewPr>
  <p:slideViewPr>
    <p:cSldViewPr>
      <p:cViewPr varScale="1">
        <p:scale>
          <a:sx n="105" d="100"/>
          <a:sy n="105" d="100"/>
        </p:scale>
        <p:origin x="224" y="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5770-2AA3-43A4-9924-C8197CB04EA0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5FF70-55B8-4FAD-BCE2-A4D3A44B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5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F70-55B8-4FAD-BCE2-A4D3A44BBA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8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F70-55B8-4FAD-BCE2-A4D3A44BBA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F70-55B8-4FAD-BCE2-A4D3A44BBA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8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F70-55B8-4FAD-BCE2-A4D3A44BBA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9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8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1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1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3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0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7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3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oai.cs.tsinghua.edu.cn/Courses/RL2024/_sit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virginia.edu/~hw5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ixujun20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4923718" cy="3573516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Reinforcement Learning</a:t>
            </a:r>
            <a:br>
              <a:rPr lang="en-US" dirty="0"/>
            </a:br>
            <a:r>
              <a:rPr lang="en-US" dirty="0"/>
              <a:t>Course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780718" cy="155932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/>
              <a:t>Hongning Wang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CS@THU</a:t>
            </a:r>
          </a:p>
          <a:p>
            <a:pPr algn="l">
              <a:lnSpc>
                <a:spcPct val="90000"/>
              </a:lnSpc>
            </a:pPr>
            <a:r>
              <a:rPr lang="en-US" sz="2200" dirty="0">
                <a:hlinkClick r:id="rId2"/>
              </a:rPr>
              <a:t>https://coai.cs.tsinghua.edu.cn/Courses/RL2025/_site/</a:t>
            </a:r>
            <a:endParaRPr lang="en-US" sz="2200" dirty="0"/>
          </a:p>
        </p:txBody>
      </p:sp>
      <p:pic>
        <p:nvPicPr>
          <p:cNvPr id="4100" name="Picture 4" descr="Policy Vector Art, Icons, and Graphics for Free Download">
            <a:extLst>
              <a:ext uri="{FF2B5EF4-FFF2-40B4-BE49-F238E27FC236}">
                <a16:creationId xmlns:a16="http://schemas.microsoft.com/office/drawing/2014/main" id="{A7516442-2592-F668-D48A-CB62EEAB9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r="11368"/>
          <a:stretch/>
        </p:blipFill>
        <p:spPr bwMode="auto">
          <a:xfrm>
            <a:off x="5257860" y="927901"/>
            <a:ext cx="6824322" cy="59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1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Pop-up quiz - math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concave or convex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/>
                  <a:t>?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For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0" dirty="0"/>
                  <a:t>, given its rank is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b="0" dirty="0"/>
                  <a:t>, what is the rank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/>
                  <a:t>, and how about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sz="2400" b="0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965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D6BED6-93C9-4D43-B1C0-E2DD71716F4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6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Pop-up quiz - programming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What is the time complexity of using dynamic programming to find the longest common subsequence between two sequences? How about its space complexity?</a:t>
            </a:r>
          </a:p>
          <a:p>
            <a:pPr marL="514350" indent="-514350">
              <a:buAutoNum type="arabicPeriod"/>
            </a:pPr>
            <a:r>
              <a:rPr lang="en-US" sz="2400" dirty="0"/>
              <a:t>What is the time complexity of the insertion operation in a binary search tree?</a:t>
            </a:r>
          </a:p>
          <a:p>
            <a:pPr marL="514350" indent="-514350">
              <a:buAutoNum type="arabicPeriod"/>
            </a:pPr>
            <a:r>
              <a:rPr lang="en-US" altLang="zh-CN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make</a:t>
            </a:r>
            <a:r>
              <a:rPr lang="zh-CN" altLang="en-US" sz="2400" dirty="0"/>
              <a:t> </a:t>
            </a:r>
            <a:r>
              <a:rPr lang="en-US" altLang="zh-CN" sz="2400" dirty="0"/>
              <a:t>matrix</a:t>
            </a:r>
            <a:r>
              <a:rPr lang="zh-CN" altLang="en-US" sz="2400" dirty="0"/>
              <a:t> </a:t>
            </a:r>
            <a:r>
              <a:rPr lang="en-US" altLang="zh-CN" sz="2400" dirty="0"/>
              <a:t>multiplication</a:t>
            </a:r>
            <a:r>
              <a:rPr lang="zh-CN" altLang="en-US" sz="2400" dirty="0"/>
              <a:t> </a:t>
            </a:r>
            <a:r>
              <a:rPr lang="en-US" altLang="zh-CN" sz="2400" dirty="0"/>
              <a:t>faster</a:t>
            </a:r>
            <a:r>
              <a:rPr lang="zh-CN" altLang="en-US" sz="2400" dirty="0"/>
              <a:t> </a:t>
            </a:r>
            <a:r>
              <a:rPr lang="en-US" altLang="zh-CN" sz="2400" dirty="0"/>
              <a:t>than</a:t>
            </a:r>
            <a:r>
              <a:rPr lang="zh-CN" altLang="en-US" sz="2400" dirty="0"/>
              <a:t> </a:t>
            </a:r>
            <a:r>
              <a:rPr lang="en-US" altLang="zh-CN" sz="2400" dirty="0"/>
              <a:t>simply</a:t>
            </a:r>
            <a:r>
              <a:rPr lang="zh-CN" altLang="en-US" sz="2400" dirty="0"/>
              <a:t> </a:t>
            </a:r>
            <a:r>
              <a:rPr lang="en-US" altLang="zh-CN" sz="2400" dirty="0"/>
              <a:t>looping</a:t>
            </a:r>
            <a:r>
              <a:rPr lang="zh-CN" altLang="en-US" sz="2400" dirty="0"/>
              <a:t> </a:t>
            </a:r>
            <a:r>
              <a:rPr lang="en-US" altLang="zh-CN" sz="2400" dirty="0"/>
              <a:t>through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rows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columns?</a:t>
            </a:r>
            <a:r>
              <a:rPr lang="zh-CN" altLang="en-US" sz="2400" dirty="0"/>
              <a:t>  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D6BED6-93C9-4D43-B1C0-E2DD71716F4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0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Pop-up quiz - ML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the so-called “variance-bias trade-off”?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/>
              <a:t>What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so-called</a:t>
            </a:r>
            <a:r>
              <a:rPr lang="zh-CN" altLang="en-US" sz="2400" dirty="0"/>
              <a:t> </a:t>
            </a:r>
            <a:r>
              <a:rPr lang="en-US" altLang="zh-CN" sz="2400" dirty="0"/>
              <a:t>“vanishing/exploding</a:t>
            </a:r>
            <a:r>
              <a:rPr lang="zh-CN" altLang="en-US" sz="2400" dirty="0"/>
              <a:t> </a:t>
            </a:r>
            <a:r>
              <a:rPr lang="en-US" altLang="zh-CN" sz="2400" dirty="0"/>
              <a:t>gradient”</a:t>
            </a:r>
            <a:r>
              <a:rPr lang="zh-CN" altLang="en-US" sz="2400" dirty="0"/>
              <a:t> </a:t>
            </a:r>
            <a:r>
              <a:rPr lang="en-US" altLang="zh-CN" sz="2400" dirty="0"/>
              <a:t>problem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neural</a:t>
            </a:r>
            <a:r>
              <a:rPr lang="zh-CN" altLang="en-US" sz="2400" dirty="0"/>
              <a:t> </a:t>
            </a:r>
            <a:r>
              <a:rPr lang="en-US" altLang="zh-CN" sz="2400" dirty="0"/>
              <a:t>networks?</a:t>
            </a:r>
            <a:r>
              <a:rPr lang="zh-CN" altLang="en-US" sz="2400" dirty="0"/>
              <a:t> </a:t>
            </a:r>
            <a:r>
              <a:rPr lang="en-US" altLang="zh-CN" sz="2400" dirty="0"/>
              <a:t>How</a:t>
            </a:r>
            <a:r>
              <a:rPr lang="zh-CN" altLang="en-US" sz="2400" dirty="0"/>
              <a:t> </a:t>
            </a:r>
            <a:r>
              <a:rPr lang="en-US" altLang="zh-CN" sz="2400" dirty="0"/>
              <a:t>should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address</a:t>
            </a:r>
            <a:r>
              <a:rPr lang="zh-CN" altLang="en-US" sz="2400" dirty="0"/>
              <a:t> </a:t>
            </a:r>
            <a:r>
              <a:rPr lang="en-US" altLang="zh-CN" sz="2400" dirty="0"/>
              <a:t>it?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Can L2 regularization make your solution sparse?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Does stochastic gradient descent converge faster than gradient descent for a convex problem?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D6BED6-93C9-4D43-B1C0-E2DD71716F4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Positioning of this course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800" dirty="0"/>
              <a:t>You do </a:t>
            </a:r>
            <a:r>
              <a:rPr lang="en-US" sz="2800" u="sng" dirty="0"/>
              <a:t>NOT</a:t>
            </a:r>
            <a:r>
              <a:rPr lang="en-US" sz="2800" dirty="0"/>
              <a:t> need to have good familiarity with reinforcement learning</a:t>
            </a:r>
          </a:p>
          <a:p>
            <a:pPr lvl="1"/>
            <a:r>
              <a:rPr lang="en-US" dirty="0"/>
              <a:t>Can you name any reinforcement learning algorithms?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4" name="Picture 2" descr="RL@Polimi">
            <a:extLst>
              <a:ext uri="{FF2B5EF4-FFF2-40B4-BE49-F238E27FC236}">
                <a16:creationId xmlns:a16="http://schemas.microsoft.com/office/drawing/2014/main" id="{F13FE3AD-3F0D-60B9-34F6-F375DF72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833" y="3480435"/>
            <a:ext cx="6727286" cy="28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Goal of this course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Discuss fundamental problems and state-of-the-art solutions in reinforcement learning</a:t>
            </a:r>
          </a:p>
          <a:p>
            <a:pPr lvl="1"/>
            <a:r>
              <a:rPr lang="en-US" sz="2400" dirty="0"/>
              <a:t>Wide coverage of important reinforcement learning techniques</a:t>
            </a:r>
          </a:p>
          <a:p>
            <a:r>
              <a:rPr lang="en-US" sz="2400" dirty="0"/>
              <a:t>Get hands-on experience by solving practical problems</a:t>
            </a:r>
          </a:p>
          <a:p>
            <a:r>
              <a:rPr lang="en-US" sz="2400" dirty="0"/>
              <a:t>Prepare students for doing cutting-edge research in reinforcement learning and related fields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Structure of this course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Nine major topics will be covered by lectures</a:t>
            </a:r>
          </a:p>
          <a:p>
            <a:pPr lvl="1"/>
            <a:r>
              <a:rPr lang="en-US" sz="2400" dirty="0"/>
              <a:t>Multi-armed bandit</a:t>
            </a:r>
            <a:r>
              <a:rPr lang="zh-CN" altLang="en-US" sz="2400" dirty="0"/>
              <a:t> </a:t>
            </a:r>
            <a:r>
              <a:rPr lang="en-US" altLang="zh-CN" sz="2400" dirty="0"/>
              <a:t>(~1.5</a:t>
            </a:r>
            <a:r>
              <a:rPr lang="zh-CN" altLang="en-US" sz="2400" dirty="0"/>
              <a:t> </a:t>
            </a:r>
            <a:r>
              <a:rPr lang="en-US" altLang="zh-CN" sz="2400" dirty="0"/>
              <a:t>weeks)</a:t>
            </a:r>
            <a:endParaRPr lang="en-US" sz="2400" dirty="0"/>
          </a:p>
          <a:p>
            <a:pPr lvl="1"/>
            <a:r>
              <a:rPr lang="en-US" sz="2400" dirty="0"/>
              <a:t>Markov decision process</a:t>
            </a:r>
            <a:r>
              <a:rPr lang="zh-CN" altLang="en-US" sz="2400" dirty="0"/>
              <a:t> </a:t>
            </a:r>
            <a:r>
              <a:rPr lang="en-US" altLang="zh-CN" sz="2400" dirty="0"/>
              <a:t>(~1</a:t>
            </a:r>
            <a:r>
              <a:rPr lang="zh-CN" altLang="en-US" sz="2400" dirty="0"/>
              <a:t> </a:t>
            </a:r>
            <a:r>
              <a:rPr lang="en-US" altLang="zh-CN" sz="2400" dirty="0"/>
              <a:t>week)</a:t>
            </a:r>
            <a:endParaRPr lang="en-US" sz="2400" dirty="0"/>
          </a:p>
          <a:p>
            <a:pPr lvl="1"/>
            <a:r>
              <a:rPr lang="en-US" sz="2400" dirty="0"/>
              <a:t>Dynamic programming</a:t>
            </a:r>
            <a:r>
              <a:rPr lang="zh-CN" altLang="en-US" sz="2400" dirty="0"/>
              <a:t> </a:t>
            </a:r>
            <a:r>
              <a:rPr lang="en-US" altLang="zh-CN" sz="2400" dirty="0"/>
              <a:t>(~1.5</a:t>
            </a:r>
            <a:r>
              <a:rPr lang="zh-CN" altLang="en-US" sz="2400" dirty="0"/>
              <a:t> </a:t>
            </a:r>
            <a:r>
              <a:rPr lang="en-US" altLang="zh-CN" sz="2400" dirty="0"/>
              <a:t>weeks)</a:t>
            </a:r>
            <a:endParaRPr lang="en-US" sz="2400" dirty="0"/>
          </a:p>
          <a:p>
            <a:pPr lvl="1"/>
            <a:r>
              <a:rPr lang="en-US" sz="2400" dirty="0"/>
              <a:t>Monte Carlo methods</a:t>
            </a:r>
            <a:r>
              <a:rPr lang="zh-CN" altLang="en-US" sz="2400" dirty="0"/>
              <a:t> </a:t>
            </a:r>
            <a:r>
              <a:rPr lang="en-US" altLang="zh-CN" sz="2400" dirty="0"/>
              <a:t>(~1.5</a:t>
            </a:r>
            <a:r>
              <a:rPr lang="zh-CN" altLang="en-US" sz="2400" dirty="0"/>
              <a:t> </a:t>
            </a:r>
            <a:r>
              <a:rPr lang="en-US" altLang="zh-CN" sz="2400" dirty="0"/>
              <a:t>weeks)</a:t>
            </a:r>
            <a:endParaRPr lang="en-US" sz="2400" dirty="0"/>
          </a:p>
          <a:p>
            <a:pPr lvl="1"/>
            <a:r>
              <a:rPr lang="en-US" sz="2400" dirty="0"/>
              <a:t>Temporal-Difference learning</a:t>
            </a:r>
            <a:r>
              <a:rPr lang="zh-CN" altLang="en-US" sz="2400" dirty="0"/>
              <a:t> </a:t>
            </a:r>
            <a:r>
              <a:rPr lang="en-US" altLang="zh-CN" sz="2400" dirty="0"/>
              <a:t>(~2</a:t>
            </a:r>
            <a:r>
              <a:rPr lang="zh-CN" altLang="en-US" sz="2400" dirty="0"/>
              <a:t> </a:t>
            </a:r>
            <a:r>
              <a:rPr lang="en-US" altLang="zh-CN" sz="2400" dirty="0"/>
              <a:t>weeks)</a:t>
            </a:r>
            <a:endParaRPr lang="en-US" sz="2400" dirty="0"/>
          </a:p>
          <a:p>
            <a:pPr lvl="1"/>
            <a:r>
              <a:rPr lang="en-US" sz="2400" dirty="0"/>
              <a:t>Policy gradient methods</a:t>
            </a:r>
            <a:r>
              <a:rPr lang="zh-CN" altLang="en-US" sz="2400" dirty="0"/>
              <a:t> </a:t>
            </a:r>
            <a:r>
              <a:rPr lang="en-US" altLang="zh-CN" sz="2400" dirty="0"/>
              <a:t>(~2</a:t>
            </a:r>
            <a:r>
              <a:rPr lang="zh-CN" altLang="en-US" sz="2400" dirty="0"/>
              <a:t> </a:t>
            </a:r>
            <a:r>
              <a:rPr lang="en-US" altLang="zh-CN" sz="2400" dirty="0"/>
              <a:t>weeks)</a:t>
            </a:r>
            <a:endParaRPr lang="en-US" sz="2400" dirty="0"/>
          </a:p>
          <a:p>
            <a:pPr lvl="1"/>
            <a:r>
              <a:rPr lang="en-US" sz="2400" dirty="0"/>
              <a:t>Approximation methods</a:t>
            </a:r>
            <a:r>
              <a:rPr lang="zh-CN" altLang="en-US" sz="2400" dirty="0"/>
              <a:t> </a:t>
            </a:r>
            <a:r>
              <a:rPr lang="en-US" altLang="zh-CN" sz="2400" dirty="0"/>
              <a:t>(~1</a:t>
            </a:r>
            <a:r>
              <a:rPr lang="zh-CN" altLang="en-US" sz="2400" dirty="0"/>
              <a:t> </a:t>
            </a:r>
            <a:r>
              <a:rPr lang="en-US" altLang="zh-CN" sz="2400" dirty="0"/>
              <a:t>week)</a:t>
            </a:r>
            <a:endParaRPr lang="en-US" sz="2400" dirty="0"/>
          </a:p>
          <a:p>
            <a:pPr lvl="1"/>
            <a:r>
              <a:rPr lang="en-US" sz="2400" dirty="0"/>
              <a:t>Deep reinforcement learning</a:t>
            </a:r>
            <a:r>
              <a:rPr lang="zh-CN" altLang="en-US" sz="2400" dirty="0"/>
              <a:t> </a:t>
            </a:r>
            <a:r>
              <a:rPr lang="en-US" altLang="zh-CN" sz="2400" dirty="0"/>
              <a:t>(~2</a:t>
            </a:r>
            <a:r>
              <a:rPr lang="zh-CN" altLang="en-US" sz="2400" dirty="0"/>
              <a:t> </a:t>
            </a:r>
            <a:r>
              <a:rPr lang="en-US" altLang="zh-CN" sz="2400" dirty="0"/>
              <a:t>weeks)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CF279-C5BB-7E77-3832-26561826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Textbook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3AB0D-1339-FC07-3CF4-FC5C839D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617464" cy="3547872"/>
          </a:xfrm>
        </p:spPr>
        <p:txBody>
          <a:bodyPr anchor="t">
            <a:normAutofit/>
          </a:bodyPr>
          <a:lstStyle/>
          <a:p>
            <a:r>
              <a:rPr lang="en-US" sz="2400" dirty="0"/>
              <a:t>Reinforcement Learning: An Introduction</a:t>
            </a:r>
          </a:p>
          <a:p>
            <a:pPr lvl="1"/>
            <a:r>
              <a:rPr lang="en-US" sz="2400" dirty="0"/>
              <a:t>Second Edition</a:t>
            </a:r>
          </a:p>
          <a:p>
            <a:pPr lvl="1"/>
            <a:r>
              <a:rPr lang="en-US" sz="2400" dirty="0"/>
              <a:t>By Richard S. Sutton and Andrew G. </a:t>
            </a:r>
            <a:r>
              <a:rPr lang="en-US" sz="2400" dirty="0" err="1"/>
              <a:t>Barto</a:t>
            </a:r>
            <a:r>
              <a:rPr lang="en-US" sz="2400" dirty="0"/>
              <a:t>, MIT Press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075C8E-ADE5-8578-B237-C8D7C992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8233" y="641985"/>
            <a:ext cx="404393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B99A-A4AE-A02B-F6C0-31B78F4D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B5CAD-9270-7C7B-AFA5-CB5FBD97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89E65-A7AD-312E-9A80-2B34321D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05A44-2DE2-D9A7-2431-4C3751392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48878"/>
            <a:ext cx="5884746" cy="55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(</a:t>
            </a:r>
            <a:r>
              <a:rPr lang="en-US" altLang="zh-CN" dirty="0"/>
              <a:t>40</a:t>
            </a:r>
            <a:r>
              <a:rPr lang="en-US" dirty="0"/>
              <a:t>%)</a:t>
            </a:r>
          </a:p>
          <a:p>
            <a:pPr lvl="1"/>
            <a:r>
              <a:rPr lang="en-US" dirty="0"/>
              <a:t>Machine problems (</a:t>
            </a:r>
            <a:r>
              <a:rPr lang="en-US" altLang="zh-CN" dirty="0"/>
              <a:t>4</a:t>
            </a:r>
            <a:r>
              <a:rPr lang="en-US" dirty="0"/>
              <a:t>)</a:t>
            </a:r>
          </a:p>
          <a:p>
            <a:r>
              <a:rPr lang="en-US" dirty="0"/>
              <a:t>In-class quizzes (2</a:t>
            </a:r>
            <a:r>
              <a:rPr lang="en-US" altLang="zh-CN" dirty="0"/>
              <a:t>0</a:t>
            </a:r>
            <a:r>
              <a:rPr lang="en-US" dirty="0"/>
              <a:t>%, 4)</a:t>
            </a:r>
          </a:p>
          <a:p>
            <a:pPr lvl="1"/>
            <a:r>
              <a:rPr lang="en-US" dirty="0"/>
              <a:t>True/False, multiple choices, short answers</a:t>
            </a:r>
          </a:p>
          <a:p>
            <a:r>
              <a:rPr lang="en-US" dirty="0"/>
              <a:t>Course project (40%)</a:t>
            </a:r>
          </a:p>
          <a:p>
            <a:pPr lvl="1"/>
            <a:r>
              <a:rPr lang="en-US" dirty="0"/>
              <a:t>Last week of semester</a:t>
            </a:r>
          </a:p>
          <a:p>
            <a:pPr lvl="1"/>
            <a:r>
              <a:rPr lang="en-US" dirty="0"/>
              <a:t>Performed in groups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248400" y="1311274"/>
            <a:ext cx="3810000" cy="3489326"/>
            <a:chOff x="4953000" y="3246901"/>
            <a:chExt cx="3810000" cy="3489326"/>
          </a:xfrm>
        </p:grpSpPr>
        <p:grpSp>
          <p:nvGrpSpPr>
            <p:cNvPr id="13" name="Group 12"/>
            <p:cNvGrpSpPr/>
            <p:nvPr/>
          </p:nvGrpSpPr>
          <p:grpSpPr>
            <a:xfrm>
              <a:off x="4953000" y="3856501"/>
              <a:ext cx="3810000" cy="2879726"/>
              <a:chOff x="4953000" y="3856501"/>
              <a:chExt cx="3810000" cy="287972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781800" y="43434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</a:rPr>
                  <a:t>fairness will be guaranteed by the instructor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5181600" y="3856501"/>
                <a:ext cx="1524000" cy="86789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cxnSpLocks/>
              </p:cNvCxnSpPr>
              <p:nvPr/>
            </p:nvCxnSpPr>
            <p:spPr>
              <a:xfrm flipV="1">
                <a:off x="4953000" y="4853533"/>
                <a:ext cx="1752600" cy="188269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http://www.mergersandinquisitions.com/wp-content/uploads/2011/01/fairness_opinio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246901"/>
              <a:ext cx="1022350" cy="101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908800" y="523254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No curving will be applied!</a:t>
            </a:r>
          </a:p>
        </p:txBody>
      </p:sp>
    </p:spTree>
    <p:extLst>
      <p:ext uri="{BB962C8B-B14F-4D97-AF65-F5344CB8AC3E}">
        <p14:creationId xmlns:p14="http://schemas.microsoft.com/office/powerpoint/2010/main" val="35899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B150A-6327-C646-0270-FCBB0A10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38282"/>
            <a:ext cx="5468112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Machine problems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F7B9-FA5C-4637-A261-B53CA10C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693664" cy="3547872"/>
          </a:xfrm>
        </p:spPr>
        <p:txBody>
          <a:bodyPr anchor="t">
            <a:normAutofit/>
          </a:bodyPr>
          <a:lstStyle/>
          <a:p>
            <a:r>
              <a:rPr lang="en-US" sz="2400" dirty="0"/>
              <a:t>To be finished by each student </a:t>
            </a:r>
            <a:r>
              <a:rPr lang="en-US" sz="2400" u="sng" dirty="0"/>
              <a:t>individually</a:t>
            </a:r>
          </a:p>
          <a:p>
            <a:pPr lvl="1"/>
            <a:r>
              <a:rPr lang="en-US" sz="2400" dirty="0"/>
              <a:t>One week for each assignment</a:t>
            </a:r>
          </a:p>
          <a:p>
            <a:pPr lvl="1"/>
            <a:r>
              <a:rPr lang="en-US" sz="2400" dirty="0"/>
              <a:t>Sharing implementations is not allowed</a:t>
            </a:r>
          </a:p>
          <a:p>
            <a:pPr lvl="1"/>
            <a:r>
              <a:rPr lang="en-US" sz="2400" dirty="0"/>
              <a:t>Discussions with your peers are encouraged</a:t>
            </a:r>
          </a:p>
        </p:txBody>
      </p:sp>
      <p:pic>
        <p:nvPicPr>
          <p:cNvPr id="4098" name="Picture 2" descr="Why does the phrase 'practice makes perfect' exist if people also say that  nobody is perfect? - Quora">
            <a:extLst>
              <a:ext uri="{FF2B5EF4-FFF2-40B4-BE49-F238E27FC236}">
                <a16:creationId xmlns:a16="http://schemas.microsoft.com/office/drawing/2014/main" id="{E0AD5088-F33B-0AEA-D6F5-4A428066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754" y="1219200"/>
            <a:ext cx="5458968" cy="47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362FA-B9D0-4353-7287-D720B6BA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4F98-005F-712D-9C63-07D84FFF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A53E-B616-B10F-8BB6-867B9E2B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8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73B8B-311D-E80F-8836-BB39A0D8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7370"/>
            <a:ext cx="4998720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In-Class Quizzes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F2B8-EADB-F6CB-0440-49F2CD671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65320" cy="332066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Closed-book</a:t>
            </a:r>
            <a:r>
              <a:rPr lang="zh-CN" altLang="en-US" sz="2400" dirty="0"/>
              <a:t> </a:t>
            </a:r>
            <a:endParaRPr lang="en-US" sz="2400" dirty="0"/>
          </a:p>
          <a:p>
            <a:pPr lvl="1"/>
            <a:r>
              <a:rPr lang="en-US" sz="2400" dirty="0"/>
              <a:t>15 minutes each</a:t>
            </a:r>
          </a:p>
          <a:p>
            <a:pPr lvl="1"/>
            <a:r>
              <a:rPr lang="en-US" sz="2400" dirty="0"/>
              <a:t>Date will be announced one week ahead</a:t>
            </a:r>
          </a:p>
          <a:p>
            <a:pPr lvl="1"/>
            <a:r>
              <a:rPr lang="en-US" sz="2400" u="sng" dirty="0"/>
              <a:t>Non-overlapping</a:t>
            </a:r>
            <a:r>
              <a:rPr lang="en-US" sz="2400" dirty="0"/>
              <a:t> coverage of content discussed in our lectures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9A5E9-4BF8-5DDC-2BB2-A0CED065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pic>
        <p:nvPicPr>
          <p:cNvPr id="3074" name="Picture 2" descr="Multnomah County Commission candidates take Street Roots' pop quiz | Street  Roots">
            <a:extLst>
              <a:ext uri="{FF2B5EF4-FFF2-40B4-BE49-F238E27FC236}">
                <a16:creationId xmlns:a16="http://schemas.microsoft.com/office/drawing/2014/main" id="{C4E5EF7A-1E1A-931B-C61A-934493BB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9" r="16898" b="-1"/>
          <a:stretch/>
        </p:blipFill>
        <p:spPr bwMode="auto">
          <a:xfrm>
            <a:off x="5721869" y="20595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166A7-203C-49DA-191B-79D93563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Reinforcement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49FE0-CB9C-CD9B-DAE1-B5EB77BB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3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5400"/>
              <a:t>Instructor</a:t>
            </a:r>
          </a:p>
        </p:txBody>
      </p:sp>
      <p:sp>
        <p:nvSpPr>
          <p:cNvPr id="1038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908005"/>
            <a:ext cx="5483352" cy="3268957"/>
          </a:xfrm>
        </p:spPr>
        <p:txBody>
          <a:bodyPr>
            <a:normAutofit/>
          </a:bodyPr>
          <a:lstStyle/>
          <a:p>
            <a:r>
              <a:rPr lang="en-US" sz="2200" dirty="0"/>
              <a:t>Hongning Wang</a:t>
            </a:r>
          </a:p>
          <a:p>
            <a:pPr lvl="1"/>
            <a:r>
              <a:rPr lang="en-US" sz="2200" dirty="0"/>
              <a:t>BE and ME from Tsinghua, in 2007 and 2009</a:t>
            </a:r>
          </a:p>
          <a:p>
            <a:pPr lvl="1"/>
            <a:r>
              <a:rPr lang="en-US" sz="2200" dirty="0"/>
              <a:t>PhD from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sz="2200" dirty="0"/>
              <a:t>University of Illinois at Urbana-Champaign in 2014</a:t>
            </a:r>
          </a:p>
          <a:p>
            <a:pPr lvl="1"/>
            <a:r>
              <a:rPr lang="en-US" sz="2200" dirty="0"/>
              <a:t>Faculty member at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sz="2200" dirty="0"/>
              <a:t>University of Virginia, until 2023</a:t>
            </a:r>
          </a:p>
          <a:p>
            <a:pPr lvl="1"/>
            <a:r>
              <a:rPr lang="en-US" sz="2200" dirty="0"/>
              <a:t>Faculty member at Tsinghua, since 2023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5" t="8628" r="1755" b="5594"/>
          <a:stretch/>
        </p:blipFill>
        <p:spPr>
          <a:xfrm>
            <a:off x="6235595" y="359665"/>
            <a:ext cx="2603605" cy="3145535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r="2" b="-4412"/>
          <a:stretch/>
        </p:blipFill>
        <p:spPr>
          <a:xfrm>
            <a:off x="9339814" y="1427815"/>
            <a:ext cx="2603605" cy="33916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D2DC5F8-EAAA-227A-3893-C851F7015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 r="4" b="9909"/>
          <a:stretch/>
        </p:blipFill>
        <p:spPr bwMode="auto">
          <a:xfrm>
            <a:off x="7651427" y="3261860"/>
            <a:ext cx="2736565" cy="29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Topics</a:t>
            </a:r>
          </a:p>
          <a:p>
            <a:pPr lvl="1"/>
            <a:r>
              <a:rPr lang="en-US" dirty="0"/>
              <a:t>You have the full freedom; but convince your peers and instructor first!</a:t>
            </a:r>
          </a:p>
          <a:p>
            <a:r>
              <a:rPr lang="en-US" dirty="0"/>
              <a:t>Teamwork</a:t>
            </a:r>
          </a:p>
          <a:p>
            <a:pPr lvl="1"/>
            <a:r>
              <a:rPr lang="en-US" dirty="0"/>
              <a:t>2-3 students per group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Proposal: maximum </a:t>
            </a:r>
            <a:r>
              <a:rPr lang="en-US" altLang="zh-CN" dirty="0"/>
              <a:t>3</a:t>
            </a:r>
            <a:r>
              <a:rPr lang="en-US" dirty="0"/>
              <a:t> pages (</a:t>
            </a:r>
            <a:r>
              <a:rPr lang="en-US" altLang="zh-CN" dirty="0"/>
              <a:t>15</a:t>
            </a:r>
            <a:r>
              <a:rPr lang="en-US" dirty="0"/>
              <a:t>%)</a:t>
            </a:r>
          </a:p>
          <a:p>
            <a:pPr lvl="1"/>
            <a:r>
              <a:rPr lang="en-US"/>
              <a:t>15-minutes </a:t>
            </a:r>
            <a:r>
              <a:rPr lang="en-US" dirty="0"/>
              <a:t>in-class presentation (</a:t>
            </a:r>
            <a:r>
              <a:rPr lang="en-US" altLang="zh-CN" dirty="0"/>
              <a:t>5</a:t>
            </a:r>
            <a:r>
              <a:rPr lang="en-US" dirty="0"/>
              <a:t>0%)</a:t>
            </a:r>
          </a:p>
          <a:p>
            <a:pPr lvl="1"/>
            <a:r>
              <a:rPr lang="en-US" dirty="0"/>
              <a:t>Written report: maximum </a:t>
            </a:r>
            <a:r>
              <a:rPr lang="en-US" altLang="zh-CN" dirty="0"/>
              <a:t>6</a:t>
            </a:r>
            <a:r>
              <a:rPr lang="en-US" dirty="0"/>
              <a:t> pages (3</a:t>
            </a:r>
            <a:r>
              <a:rPr lang="en-US" altLang="zh-CN" dirty="0"/>
              <a:t>5</a:t>
            </a:r>
            <a:r>
              <a:rPr lang="en-US" dirty="0"/>
              <a:t>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53200" y="4038600"/>
            <a:ext cx="4079383" cy="1600200"/>
            <a:chOff x="5029200" y="4309547"/>
            <a:chExt cx="4079383" cy="1600200"/>
          </a:xfrm>
        </p:grpSpPr>
        <p:sp>
          <p:nvSpPr>
            <p:cNvPr id="7" name="TextBox 6"/>
            <p:cNvSpPr txBox="1"/>
            <p:nvPr/>
          </p:nvSpPr>
          <p:spPr>
            <a:xfrm>
              <a:off x="6212983" y="4309547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In required templates!</a:t>
              </a:r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>
            <a:xfrm flipH="1">
              <a:off x="5029200" y="4609307"/>
              <a:ext cx="1183783" cy="29975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5943600" y="4678879"/>
              <a:ext cx="558800" cy="12308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240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Course project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5007864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Team formation</a:t>
            </a:r>
          </a:p>
          <a:p>
            <a:pPr lvl="1"/>
            <a:r>
              <a:rPr lang="en-US" sz="2200" dirty="0"/>
              <a:t>Post your sales pitch on </a:t>
            </a:r>
            <a:r>
              <a:rPr lang="en-US" altLang="zh-CN" sz="2200" dirty="0"/>
              <a:t>our</a:t>
            </a:r>
            <a:r>
              <a:rPr lang="zh-CN" altLang="en-US" sz="2200" dirty="0"/>
              <a:t> </a:t>
            </a:r>
            <a:r>
              <a:rPr lang="en-US" altLang="zh-CN" sz="2200" dirty="0"/>
              <a:t>course</a:t>
            </a:r>
            <a:r>
              <a:rPr lang="zh-CN" altLang="en-US" sz="2200" dirty="0"/>
              <a:t> </a:t>
            </a:r>
            <a:r>
              <a:rPr lang="en-US" altLang="zh-CN" sz="2200" dirty="0"/>
              <a:t>forum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WeChat</a:t>
            </a:r>
            <a:r>
              <a:rPr lang="zh-CN" altLang="en-US" sz="2200" dirty="0"/>
              <a:t> </a:t>
            </a:r>
            <a:r>
              <a:rPr lang="en-US" altLang="zh-CN" sz="2200" dirty="0"/>
              <a:t>group</a:t>
            </a:r>
            <a:r>
              <a:rPr lang="en-US" sz="2200" dirty="0"/>
              <a:t> to find your teammates before </a:t>
            </a:r>
            <a:r>
              <a:rPr lang="en-US" altLang="zh-CN" sz="2200" dirty="0"/>
              <a:t>Oct</a:t>
            </a:r>
            <a:r>
              <a:rPr lang="en-US" sz="2200" dirty="0"/>
              <a:t>. </a:t>
            </a:r>
            <a:r>
              <a:rPr lang="en-US" altLang="zh-CN" sz="2200" dirty="0"/>
              <a:t>11</a:t>
            </a:r>
            <a:r>
              <a:rPr lang="en-US" altLang="zh-CN" sz="2200" baseline="30000" dirty="0"/>
              <a:t>th</a:t>
            </a:r>
            <a:r>
              <a:rPr lang="zh-CN" altLang="en-US" sz="2200" dirty="0"/>
              <a:t> </a:t>
            </a:r>
            <a:r>
              <a:rPr lang="en-US" sz="2200" dirty="0"/>
              <a:t>  </a:t>
            </a:r>
          </a:p>
          <a:p>
            <a:pPr lvl="2"/>
            <a:r>
              <a:rPr lang="en-US" sz="2200" dirty="0"/>
              <a:t>Explain why we should be excited about your idea</a:t>
            </a:r>
          </a:p>
          <a:p>
            <a:pPr lvl="2"/>
            <a:r>
              <a:rPr lang="en-US" sz="2200" dirty="0"/>
              <a:t>Required for everyone</a:t>
            </a:r>
          </a:p>
          <a:p>
            <a:endParaRPr lang="en-US" sz="2200" dirty="0"/>
          </a:p>
        </p:txBody>
      </p:sp>
      <p:pic>
        <p:nvPicPr>
          <p:cNvPr id="6146" name="Picture 2" descr="Vector Superheroes Team Silhouette Stock Illustration - Download Image Now  - Superhero, Teamwork, Heroes - iStock">
            <a:extLst>
              <a:ext uri="{FF2B5EF4-FFF2-40B4-BE49-F238E27FC236}">
                <a16:creationId xmlns:a16="http://schemas.microsoft.com/office/drawing/2014/main" id="{3A27F1D4-4DDD-6CBD-2486-93D2B765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324" y="2125527"/>
            <a:ext cx="6127176" cy="39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Late policy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Homework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Submit via </a:t>
            </a:r>
            <a:r>
              <a:rPr lang="zh-CN" altLang="en-US" sz="2000" dirty="0"/>
              <a:t>网络学堂</a:t>
            </a:r>
            <a:r>
              <a:rPr lang="en-US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Grace period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You have free </a:t>
            </a:r>
            <a:r>
              <a:rPr lang="en-US" altLang="zh-CN" sz="2000" dirty="0"/>
              <a:t>4</a:t>
            </a:r>
            <a:r>
              <a:rPr lang="en-US" sz="2000" dirty="0"/>
              <a:t> late days in total for all assignments.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You can use late days for any assignments. A late day extends the deadline 24 hours.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Once you have used all </a:t>
            </a:r>
            <a:r>
              <a:rPr lang="en-US" altLang="zh-CN" sz="2000" dirty="0"/>
              <a:t>4</a:t>
            </a:r>
            <a:r>
              <a:rPr lang="en-US" sz="2000" dirty="0"/>
              <a:t> late days, the penalty is 10% for each additional late day (until 0 point left).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Course project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Proposal is due by the end of 7</a:t>
            </a:r>
            <a:r>
              <a:rPr lang="en-US" sz="2000" baseline="30000" dirty="0"/>
              <a:t>th</a:t>
            </a:r>
            <a:r>
              <a:rPr lang="en-US" sz="2000" dirty="0"/>
              <a:t> week (Oct. </a:t>
            </a:r>
            <a:r>
              <a:rPr lang="en-US" altLang="zh-CN" sz="2000" dirty="0"/>
              <a:t>31</a:t>
            </a:r>
            <a:r>
              <a:rPr lang="en-US" sz="2000" baseline="30000" dirty="0"/>
              <a:t>st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2025</a:t>
            </a:r>
            <a:r>
              <a:rPr lang="en-US" sz="2000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Final report is due by the last day of semester (</a:t>
            </a:r>
            <a:r>
              <a:rPr lang="en-US" altLang="zh-CN" sz="2000" dirty="0"/>
              <a:t>Jan</a:t>
            </a:r>
            <a:r>
              <a:rPr lang="en-US" sz="2000" dirty="0"/>
              <a:t>. </a:t>
            </a:r>
            <a:r>
              <a:rPr lang="en-US" altLang="zh-CN" sz="2000" dirty="0"/>
              <a:t>18</a:t>
            </a:r>
            <a:r>
              <a:rPr lang="en-US" sz="2000" baseline="30000" dirty="0"/>
              <a:t>th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2026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122" name="Picture 2" descr="How to Stop Being Late for Everything Once and for All | HuffPost Impact">
            <a:extLst>
              <a:ext uri="{FF2B5EF4-FFF2-40B4-BE49-F238E27FC236}">
                <a16:creationId xmlns:a16="http://schemas.microsoft.com/office/drawing/2014/main" id="{5A5EDB7A-EEFC-5675-3029-66FA035F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r="14340" b="2"/>
          <a:stretch/>
        </p:blipFill>
        <p:spPr bwMode="auto">
          <a:xfrm>
            <a:off x="7766966" y="207131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74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403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Is reinforcement learning supervised machine learning?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9944" y="363419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Warm up exercise: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28" y="2053047"/>
            <a:ext cx="18764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Hongning Wang</a:t>
            </a:r>
          </a:p>
          <a:p>
            <a:pPr lvl="1"/>
            <a:r>
              <a:rPr lang="en-US" dirty="0"/>
              <a:t>Research area</a:t>
            </a:r>
          </a:p>
          <a:p>
            <a:pPr lvl="2"/>
            <a:r>
              <a:rPr lang="en-US" dirty="0"/>
              <a:t>Information retrieval</a:t>
            </a:r>
          </a:p>
          <a:p>
            <a:pPr lvl="2"/>
            <a:r>
              <a:rPr lang="en-US" dirty="0"/>
              <a:t>Large language models</a:t>
            </a:r>
          </a:p>
          <a:p>
            <a:pPr lvl="2"/>
            <a:r>
              <a:rPr lang="en-US" dirty="0"/>
              <a:t>Machine learning</a:t>
            </a:r>
          </a:p>
          <a:p>
            <a:pPr lvl="1"/>
            <a:r>
              <a:rPr lang="en-US" dirty="0"/>
              <a:t>Industry experience</a:t>
            </a:r>
          </a:p>
          <a:p>
            <a:pPr lvl="2"/>
            <a:r>
              <a:rPr lang="en-US" dirty="0"/>
              <a:t>Google</a:t>
            </a:r>
          </a:p>
          <a:p>
            <a:pPr lvl="2"/>
            <a:r>
              <a:rPr lang="en-US" dirty="0"/>
              <a:t>Microsoft Research</a:t>
            </a:r>
          </a:p>
          <a:p>
            <a:pPr lvl="2"/>
            <a:r>
              <a:rPr lang="en-US" dirty="0"/>
              <a:t>Meta</a:t>
            </a:r>
          </a:p>
          <a:p>
            <a:pPr lvl="2"/>
            <a:r>
              <a:rPr lang="en-US" dirty="0" err="1"/>
              <a:t>ByteDance</a:t>
            </a:r>
            <a:r>
              <a:rPr lang="en-US" dirty="0"/>
              <a:t>/</a:t>
            </a:r>
            <a:r>
              <a:rPr lang="en-US" dirty="0" err="1"/>
              <a:t>KuaiShou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953000" y="2661790"/>
            <a:ext cx="3200400" cy="640209"/>
            <a:chOff x="4343400" y="2736949"/>
            <a:chExt cx="3200400" cy="768251"/>
          </a:xfrm>
        </p:grpSpPr>
        <p:sp>
          <p:nvSpPr>
            <p:cNvPr id="7" name="Right Brace 6"/>
            <p:cNvSpPr/>
            <p:nvPr/>
          </p:nvSpPr>
          <p:spPr>
            <a:xfrm>
              <a:off x="4343400" y="2743200"/>
              <a:ext cx="304800" cy="76200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2736949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</a:rPr>
                <a:t>My main application areas of reinforcement learning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4996B6-EED5-B403-A0F5-846DB2EF0570}"/>
              </a:ext>
            </a:extLst>
          </p:cNvPr>
          <p:cNvGrpSpPr/>
          <p:nvPr/>
        </p:nvGrpSpPr>
        <p:grpSpPr>
          <a:xfrm>
            <a:off x="5562600" y="3657600"/>
            <a:ext cx="6166566" cy="2542106"/>
            <a:chOff x="5562600" y="3657600"/>
            <a:chExt cx="6166566" cy="25421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5E730D-408B-9762-FD19-05EA67A5E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5268254"/>
              <a:ext cx="6019800" cy="931452"/>
            </a:xfrm>
            <a:prstGeom prst="rect">
              <a:avLst/>
            </a:prstGeom>
          </p:spPr>
        </p:pic>
        <p:pic>
          <p:nvPicPr>
            <p:cNvPr id="11" name="Picture 2" descr="How to Add Captions to Reels &amp; Make Your Content Stand Out">
              <a:extLst>
                <a:ext uri="{FF2B5EF4-FFF2-40B4-BE49-F238E27FC236}">
                  <a16:creationId xmlns:a16="http://schemas.microsoft.com/office/drawing/2014/main" id="{9477C1C7-3855-7B21-B81A-5FCE3966F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657600"/>
              <a:ext cx="2514600" cy="154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1746CD-8A49-5AC7-0891-B43931AA5E76}"/>
                </a:ext>
              </a:extLst>
            </p:cNvPr>
            <p:cNvSpPr txBox="1"/>
            <p:nvPr/>
          </p:nvSpPr>
          <p:spPr>
            <a:xfrm>
              <a:off x="8229600" y="4279612"/>
              <a:ext cx="349956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2238" lvl="1"/>
              <a:r>
                <a:rPr lang="en-US" dirty="0"/>
                <a:t>A/B test: randomly pair 3% creators with 3% users from the entire platform</a:t>
              </a:r>
              <a:r>
                <a:rPr lang="zh-CN" altLang="en-US" dirty="0"/>
                <a:t> </a:t>
              </a:r>
              <a:r>
                <a:rPr lang="en-US" dirty="0"/>
                <a:t>for each trial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6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5455920" cy="1956841"/>
          </a:xfrm>
        </p:spPr>
        <p:txBody>
          <a:bodyPr anchor="b">
            <a:normAutofit/>
          </a:bodyPr>
          <a:lstStyle/>
          <a:p>
            <a:r>
              <a:rPr lang="en-US" sz="4800" dirty="0"/>
              <a:t>Teaching assistant</a:t>
            </a:r>
          </a:p>
        </p:txBody>
      </p:sp>
      <p:sp>
        <p:nvSpPr>
          <p:cNvPr id="308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Xujun</a:t>
            </a:r>
            <a:r>
              <a:rPr lang="zh-CN" altLang="en-US" sz="2200"/>
              <a:t> </a:t>
            </a:r>
            <a:r>
              <a:rPr lang="en-US" altLang="zh-CN" sz="2200"/>
              <a:t>Li</a:t>
            </a:r>
            <a:r>
              <a:rPr lang="zh-CN" altLang="en-US" sz="2200"/>
              <a:t> </a:t>
            </a:r>
            <a:r>
              <a:rPr lang="en-US" sz="2200"/>
              <a:t>(</a:t>
            </a:r>
            <a:r>
              <a:rPr lang="en-US" sz="2200">
                <a:hlinkClick r:id="rId2"/>
              </a:rPr>
              <a:t>lixujun20@gmail.com</a:t>
            </a:r>
            <a:r>
              <a:rPr lang="en-US" sz="2200"/>
              <a:t>)</a:t>
            </a:r>
          </a:p>
          <a:p>
            <a:pPr lvl="1"/>
            <a:r>
              <a:rPr lang="en-US" sz="2200"/>
              <a:t>Research area</a:t>
            </a:r>
          </a:p>
          <a:p>
            <a:pPr lvl="2"/>
            <a:r>
              <a:rPr lang="en-US" altLang="zh-CN" sz="2200"/>
              <a:t>Reinforcement</a:t>
            </a:r>
            <a:r>
              <a:rPr lang="en-US" sz="2200"/>
              <a:t> learning</a:t>
            </a:r>
          </a:p>
          <a:p>
            <a:pPr lvl="2"/>
            <a:r>
              <a:rPr lang="en-US" altLang="zh-CN" sz="2200"/>
              <a:t>Large</a:t>
            </a:r>
            <a:r>
              <a:rPr lang="zh-CN" altLang="en-US" sz="2200"/>
              <a:t> </a:t>
            </a:r>
            <a:r>
              <a:rPr lang="en-US" altLang="zh-CN" sz="2200"/>
              <a:t>language</a:t>
            </a:r>
            <a:r>
              <a:rPr lang="zh-CN" altLang="en-US" sz="2200"/>
              <a:t> </a:t>
            </a:r>
            <a:r>
              <a:rPr lang="en-US" altLang="zh-CN" sz="2200"/>
              <a:t>models</a:t>
            </a:r>
            <a:endParaRPr lang="en-US" sz="2200"/>
          </a:p>
          <a:p>
            <a:pPr lvl="2"/>
            <a:endParaRPr lang="en-US" sz="2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pic>
        <p:nvPicPr>
          <p:cNvPr id="3074" name="Picture 2" descr="A person in a black shirt&#10;&#10;Description automatically generated">
            <a:extLst>
              <a:ext uri="{FF2B5EF4-FFF2-40B4-BE49-F238E27FC236}">
                <a16:creationId xmlns:a16="http://schemas.microsoft.com/office/drawing/2014/main" id="{5FFBA4FF-AC74-6E90-31F0-39243F9A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r="-2" b="13246"/>
          <a:stretch/>
        </p:blipFill>
        <p:spPr bwMode="auto">
          <a:xfrm>
            <a:off x="6869066" y="1524000"/>
            <a:ext cx="3997179" cy="398510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AC20A2-459E-CC68-9D11-CBFA3B3E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8174FB-A955-493B-86CB-F27F5725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B73B576-4618-475D-9FCB-4FE0D483AC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82F6A-A8B7-75C0-1C4F-64468F28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about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4BBFE-43C2-FAD7-4AEC-EA90FC6EB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you choose this course?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4441C-4021-F0B3-BAAA-2BA3E304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22489-A845-DD50-DE1A-43088BEE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Reinforcement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D8494-EE71-D777-6D18-21BA0636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3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Course delivery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In-person and lecture-based</a:t>
            </a:r>
          </a:p>
          <a:p>
            <a:pPr lvl="1"/>
            <a:r>
              <a:rPr lang="en-US" sz="2400" dirty="0"/>
              <a:t>Time: Friday, 3:20 to 4:55pm</a:t>
            </a:r>
          </a:p>
          <a:p>
            <a:pPr lvl="1"/>
            <a:r>
              <a:rPr lang="en-US" sz="2400" dirty="0"/>
              <a:t>Location: </a:t>
            </a:r>
            <a:r>
              <a:rPr lang="ja-JP" altLang="en-US" sz="2400"/>
              <a:t>四教</a:t>
            </a:r>
            <a:r>
              <a:rPr lang="en-US" altLang="zh-CN" sz="2400" dirty="0"/>
              <a:t>4</a:t>
            </a:r>
            <a:r>
              <a:rPr lang="en-US" sz="2400" dirty="0"/>
              <a:t>10</a:t>
            </a:r>
            <a:r>
              <a:rPr lang="en-US" altLang="zh-CN" sz="2400" dirty="0"/>
              <a:t>4</a:t>
            </a:r>
            <a:endParaRPr lang="en-US" sz="2400" dirty="0"/>
          </a:p>
          <a:p>
            <a:pPr lvl="1"/>
            <a:r>
              <a:rPr lang="en-US" sz="2400" dirty="0"/>
              <a:t>Office hours</a:t>
            </a:r>
          </a:p>
          <a:p>
            <a:pPr lvl="2"/>
            <a:r>
              <a:rPr lang="en-US" dirty="0"/>
              <a:t>Instructor: Monday 4-5pm, FIT 3-520</a:t>
            </a:r>
          </a:p>
          <a:p>
            <a:pPr lvl="2"/>
            <a:r>
              <a:rPr lang="en-US" dirty="0"/>
              <a:t>TA: </a:t>
            </a:r>
            <a:r>
              <a:rPr lang="en-US" altLang="zh-CN" dirty="0"/>
              <a:t>Tuesday</a:t>
            </a:r>
            <a:r>
              <a:rPr lang="zh-CN" altLang="en-US" dirty="0"/>
              <a:t> </a:t>
            </a:r>
            <a:r>
              <a:rPr lang="en-US" altLang="zh-CN" dirty="0"/>
              <a:t>11am</a:t>
            </a:r>
            <a:r>
              <a:rPr lang="en-US" dirty="0"/>
              <a:t>-</a:t>
            </a:r>
            <a:r>
              <a:rPr lang="en-US" altLang="zh-CN" dirty="0"/>
              <a:t>12</a:t>
            </a:r>
            <a:r>
              <a:rPr lang="en-US" dirty="0"/>
              <a:t>pm, </a:t>
            </a:r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4-504</a:t>
            </a:r>
            <a:endParaRPr lang="en-US" dirty="0"/>
          </a:p>
          <a:p>
            <a:pPr lvl="2"/>
            <a:r>
              <a:rPr lang="en-US" dirty="0"/>
              <a:t>Please make an appointment </a:t>
            </a:r>
            <a:r>
              <a:rPr lang="en-US" altLang="zh-CN" u="sng" dirty="0"/>
              <a:t>24</a:t>
            </a:r>
            <a:r>
              <a:rPr lang="zh-CN" altLang="en-US" u="sng" dirty="0"/>
              <a:t> </a:t>
            </a:r>
            <a:r>
              <a:rPr lang="en-US" altLang="zh-CN" u="sng" dirty="0"/>
              <a:t>hours</a:t>
            </a:r>
            <a:r>
              <a:rPr lang="zh-CN" altLang="en-US" u="sng" dirty="0"/>
              <a:t> </a:t>
            </a:r>
            <a:r>
              <a:rPr lang="en-US" u="sng" dirty="0"/>
              <a:t>beforehand</a:t>
            </a:r>
          </a:p>
          <a:p>
            <a:pPr lvl="2"/>
            <a:r>
              <a:rPr lang="en-US" dirty="0"/>
              <a:t>Additional appointments can be requested via email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5693664" cy="3547872"/>
          </a:xfrm>
        </p:spPr>
        <p:txBody>
          <a:bodyPr anchor="t">
            <a:normAutofit/>
          </a:bodyPr>
          <a:lstStyle/>
          <a:p>
            <a:r>
              <a:rPr lang="en-US" sz="2400"/>
              <a:t>Discussion oriented and heavy</a:t>
            </a:r>
          </a:p>
          <a:p>
            <a:pPr lvl="1"/>
            <a:r>
              <a:rPr lang="en-US" sz="2400"/>
              <a:t>This is how great ideas are created!</a:t>
            </a:r>
          </a:p>
          <a:p>
            <a:pPr lvl="1"/>
            <a:r>
              <a:rPr lang="en-US" sz="2400"/>
              <a:t>You are encouraged to express your thoughts, confusions, and suggestions </a:t>
            </a:r>
          </a:p>
          <a:p>
            <a:pPr lvl="1"/>
            <a:r>
              <a:rPr lang="en-US" sz="2400"/>
              <a:t>Focusing on why, rather than just how</a:t>
            </a:r>
            <a:endParaRPr lang="en-US" sz="2400" dirty="0"/>
          </a:p>
        </p:txBody>
      </p:sp>
      <p:pic>
        <p:nvPicPr>
          <p:cNvPr id="1026" name="Picture 2" descr="Image result for heated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4348" y="1905000"/>
            <a:ext cx="5458968" cy="40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6379464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Character of this course</a:t>
            </a:r>
          </a:p>
        </p:txBody>
      </p:sp>
    </p:spTree>
    <p:extLst>
      <p:ext uri="{BB962C8B-B14F-4D97-AF65-F5344CB8AC3E}">
        <p14:creationId xmlns:p14="http://schemas.microsoft.com/office/powerpoint/2010/main" val="23532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APPRECIATED!</a:t>
            </a:r>
          </a:p>
          <a:p>
            <a:pPr lvl="1"/>
            <a:r>
              <a:rPr lang="en-US" dirty="0"/>
              <a:t>Helps me quickly remember your names</a:t>
            </a:r>
          </a:p>
          <a:p>
            <a:pPr lvl="1"/>
            <a:r>
              <a:rPr lang="en-US" dirty="0"/>
              <a:t>Reminds me what is still confusing </a:t>
            </a:r>
          </a:p>
          <a:p>
            <a:pPr lvl="1"/>
            <a:r>
              <a:rPr lang="en-US" dirty="0"/>
              <a:t>You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dirty="0"/>
              <a:t>drive the lecture/discussion in this class!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 descr="Boring Meeting - Zoom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991591"/>
            <a:ext cx="5008713" cy="21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SIS formula pushes Arizona charter schools to top of nation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28838"/>
            <a:ext cx="2490628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d you miss the South Carolina debate? Read the transcri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57814"/>
            <a:ext cx="3978526" cy="22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Positioning of this course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An introductory course about reinforcement learning</a:t>
            </a:r>
          </a:p>
          <a:p>
            <a:pPr lvl="1"/>
            <a:r>
              <a:rPr lang="en-US" sz="2000" dirty="0"/>
              <a:t>Can hardly cover everything (new) in reinforcement learning </a:t>
            </a:r>
          </a:p>
          <a:p>
            <a:r>
              <a:rPr lang="en-US" sz="2400" dirty="0"/>
              <a:t>We have </a:t>
            </a:r>
            <a:r>
              <a:rPr lang="en-US" sz="2400" b="1" dirty="0"/>
              <a:t>strong</a:t>
            </a:r>
            <a:r>
              <a:rPr lang="en-US" sz="2400" dirty="0"/>
              <a:t> (pre-)assumptions</a:t>
            </a:r>
          </a:p>
          <a:p>
            <a:pPr lvl="1"/>
            <a:r>
              <a:rPr lang="en-US" sz="2400" dirty="0"/>
              <a:t>You already have solid background in math and computer programming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know</a:t>
            </a:r>
            <a:r>
              <a:rPr lang="zh-CN" altLang="en-US" sz="2400" dirty="0"/>
              <a:t> </a:t>
            </a:r>
            <a:r>
              <a:rPr lang="en-US" sz="2400" dirty="0"/>
              <a:t>machine learning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some</a:t>
            </a:r>
            <a:r>
              <a:rPr lang="zh-CN" altLang="en-US" sz="2400" dirty="0"/>
              <a:t> </a:t>
            </a:r>
            <a:r>
              <a:rPr lang="en-US" altLang="zh-CN" sz="2400" dirty="0"/>
              <a:t>degree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73B576-4618-475D-9FCB-4FE0D483ACF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5122" name="Picture 2" descr="Sad baby's">
            <a:extLst>
              <a:ext uri="{FF2B5EF4-FFF2-40B4-BE49-F238E27FC236}">
                <a16:creationId xmlns:a16="http://schemas.microsoft.com/office/drawing/2014/main" id="{1BE83FB9-9688-569A-4452-A011BDE1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76186"/>
            <a:ext cx="1816100" cy="120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1058</Words>
  <Application>Microsoft Macintosh PowerPoint</Application>
  <PresentationFormat>Widescreen</PresentationFormat>
  <Paragraphs>211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Reinforcement Learning Course Policy</vt:lpstr>
      <vt:lpstr>Instructor</vt:lpstr>
      <vt:lpstr>Instructor</vt:lpstr>
      <vt:lpstr>Teaching assistant</vt:lpstr>
      <vt:lpstr>How about you?</vt:lpstr>
      <vt:lpstr>Course delivery</vt:lpstr>
      <vt:lpstr>Character of this course</vt:lpstr>
      <vt:lpstr>Classroom participation</vt:lpstr>
      <vt:lpstr>Positioning of this course</vt:lpstr>
      <vt:lpstr>Pop-up quiz - math</vt:lpstr>
      <vt:lpstr>Pop-up quiz - programming</vt:lpstr>
      <vt:lpstr>Pop-up quiz - ML</vt:lpstr>
      <vt:lpstr>Positioning of this course</vt:lpstr>
      <vt:lpstr>Goal of this course</vt:lpstr>
      <vt:lpstr>Structure of this course</vt:lpstr>
      <vt:lpstr>Textbook</vt:lpstr>
      <vt:lpstr>Assessment</vt:lpstr>
      <vt:lpstr>Machine problems</vt:lpstr>
      <vt:lpstr>In-Class Quizzes</vt:lpstr>
      <vt:lpstr>Course project</vt:lpstr>
      <vt:lpstr>Course project</vt:lpstr>
      <vt:lpstr>Late policy</vt:lpstr>
      <vt:lpstr>Questions?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CS6501 Information Retrieval Course Policy</dc:title>
  <dc:creator>Wang, Hongning</dc:creator>
  <cp:lastModifiedBy>hongning wang</cp:lastModifiedBy>
  <cp:revision>104</cp:revision>
  <dcterms:created xsi:type="dcterms:W3CDTF">2014-07-22T16:28:54Z</dcterms:created>
  <dcterms:modified xsi:type="dcterms:W3CDTF">2025-09-19T06:14:12Z</dcterms:modified>
</cp:coreProperties>
</file>