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6"/>
  </p:notesMasterIdLst>
  <p:sldIdLst>
    <p:sldId id="256" r:id="rId2"/>
    <p:sldId id="285" r:id="rId3"/>
    <p:sldId id="286" r:id="rId4"/>
    <p:sldId id="300" r:id="rId5"/>
    <p:sldId id="309" r:id="rId6"/>
    <p:sldId id="301" r:id="rId7"/>
    <p:sldId id="273" r:id="rId8"/>
    <p:sldId id="271" r:id="rId9"/>
    <p:sldId id="289" r:id="rId10"/>
    <p:sldId id="292" r:id="rId11"/>
    <p:sldId id="295" r:id="rId12"/>
    <p:sldId id="298" r:id="rId13"/>
    <p:sldId id="314" r:id="rId14"/>
    <p:sldId id="305" r:id="rId15"/>
    <p:sldId id="303" r:id="rId16"/>
    <p:sldId id="313" r:id="rId17"/>
    <p:sldId id="259" r:id="rId18"/>
    <p:sldId id="310" r:id="rId19"/>
    <p:sldId id="311" r:id="rId20"/>
    <p:sldId id="266" r:id="rId21"/>
    <p:sldId id="312" r:id="rId22"/>
    <p:sldId id="260" r:id="rId23"/>
    <p:sldId id="264" r:id="rId24"/>
    <p:sldId id="30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DE865FB-C85A-479C-8AE9-78C33D5B0B0F}">
          <p14:sldIdLst>
            <p14:sldId id="256"/>
            <p14:sldId id="285"/>
            <p14:sldId id="286"/>
            <p14:sldId id="300"/>
            <p14:sldId id="309"/>
            <p14:sldId id="301"/>
            <p14:sldId id="273"/>
            <p14:sldId id="271"/>
            <p14:sldId id="289"/>
            <p14:sldId id="292"/>
            <p14:sldId id="295"/>
            <p14:sldId id="298"/>
            <p14:sldId id="314"/>
            <p14:sldId id="305"/>
            <p14:sldId id="303"/>
            <p14:sldId id="313"/>
            <p14:sldId id="259"/>
            <p14:sldId id="310"/>
            <p14:sldId id="311"/>
            <p14:sldId id="266"/>
            <p14:sldId id="312"/>
            <p14:sldId id="260"/>
            <p14:sldId id="264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03" autoAdjust="0"/>
    <p:restoredTop sz="94660"/>
  </p:normalViewPr>
  <p:slideViewPr>
    <p:cSldViewPr>
      <p:cViewPr varScale="1">
        <p:scale>
          <a:sx n="105" d="100"/>
          <a:sy n="105" d="100"/>
        </p:scale>
        <p:origin x="224" y="8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855770-2AA3-43A4-9924-C8197CB04EA0}" type="datetimeFigureOut">
              <a:rPr lang="en-US" smtClean="0"/>
              <a:t>9/19/25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5FF70-55B8-4FAD-BCE2-A4D3A44BBA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54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5FF70-55B8-4FAD-BCE2-A4D3A44BBAF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080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5FF70-55B8-4FAD-BCE2-A4D3A44BBA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54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5FF70-55B8-4FAD-BCE2-A4D3A44BBAF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84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E5FF70-55B8-4FAD-BCE2-A4D3A44BBAF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9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18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01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319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46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33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3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007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27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3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312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875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3B576-4618-475D-9FCB-4FE0D483AC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75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coai.cs.tsinghua.edu.cn/Courses/RL2024/_site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virginia.edu/~hw5x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lixujun20@gmail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882" y="639193"/>
            <a:ext cx="4923718" cy="3573516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/>
              <a:t>Reinforcement Learning</a:t>
            </a:r>
            <a:br>
              <a:rPr lang="en-US" dirty="0"/>
            </a:br>
            <a:r>
              <a:rPr lang="en-US" dirty="0"/>
              <a:t>Course Policy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8882" y="4631161"/>
            <a:ext cx="3780718" cy="1559327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2200" dirty="0"/>
              <a:t>Hongning Wang</a:t>
            </a:r>
          </a:p>
          <a:p>
            <a:pPr algn="l">
              <a:lnSpc>
                <a:spcPct val="90000"/>
              </a:lnSpc>
            </a:pPr>
            <a:r>
              <a:rPr lang="en-US" sz="2200" dirty="0"/>
              <a:t>CS@THU</a:t>
            </a:r>
          </a:p>
          <a:p>
            <a:pPr algn="l">
              <a:lnSpc>
                <a:spcPct val="90000"/>
              </a:lnSpc>
            </a:pPr>
            <a:r>
              <a:rPr lang="en-US" sz="2200" dirty="0">
                <a:hlinkClick r:id="rId2"/>
              </a:rPr>
              <a:t>https://coai.cs.tsinghua.edu.cn/Courses/RL2025/_site/</a:t>
            </a:r>
            <a:endParaRPr lang="en-US" sz="2200" dirty="0"/>
          </a:p>
        </p:txBody>
      </p:sp>
      <p:pic>
        <p:nvPicPr>
          <p:cNvPr id="4100" name="Picture 4" descr="Policy Vector Art, Icons, and Graphics for Free Download">
            <a:extLst>
              <a:ext uri="{FF2B5EF4-FFF2-40B4-BE49-F238E27FC236}">
                <a16:creationId xmlns:a16="http://schemas.microsoft.com/office/drawing/2014/main" id="{A7516442-2592-F668-D48A-CB62EEAB9A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02" r="11368"/>
          <a:stretch/>
        </p:blipFill>
        <p:spPr bwMode="auto">
          <a:xfrm>
            <a:off x="5257860" y="927901"/>
            <a:ext cx="6824322" cy="594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16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Pop-up quiz - math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sz="2400" dirty="0"/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∼</m:t>
                    </m:r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(0,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 what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Var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[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sz="2400" dirty="0"/>
                  <a:t>?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400" dirty="0"/>
                  <a:t>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dirty="0" smtClean="0">
                        <a:latin typeface="Cambria Math" panose="02040503050406030204" pitchFamily="18" charset="0"/>
                      </a:rPr>
                      <m:t>log</m:t>
                    </m:r>
                    <m:d>
                      <m:dPr>
                        <m:ctrlPr>
                          <a:rPr lang="en-US" sz="2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sty m:val="p"/>
                                <m:brk m:alnAt="23"/>
                              </m:r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i</m:t>
                            </m:r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m</m:t>
                            </m:r>
                          </m:sup>
                          <m:e>
                            <m:sSup>
                              <m:sSup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i="1" dirty="0">
                                    <a:latin typeface="Cambria Math" panose="02040503050406030204" pitchFamily="18" charset="0"/>
                                  </a:rPr>
                                  <m:t>e</m:t>
                                </m:r>
                              </m:e>
                              <m:sup>
                                <m:sSup>
                                  <m:sSup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θ</m:t>
                                    </m:r>
                                  </m:e>
                                  <m:sup>
                                    <m:r>
                                      <m:rPr>
                                        <m:sty m:val="p"/>
                                      </m:r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x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</m:sub>
                                </m:sSub>
                              </m:sup>
                            </m:s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nary>
                      </m:e>
                    </m:d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/>
                  <a:t>concave or convex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1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lang="en-US" sz="2400" dirty="0"/>
                  <a:t>? 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sz="2400" dirty="0"/>
                  <a:t>For matrix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400" b="0" dirty="0"/>
                  <a:t>, given its rank is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b="0" dirty="0"/>
                  <a:t>, what is the rank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  <m:r>
                      <a:rPr lang="en-US" sz="2400" b="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2400" b="0" dirty="0"/>
                  <a:t>, and how about </a:t>
                </a:r>
                <a14:m>
                  <m:oMath xmlns:m="http://schemas.openxmlformats.org/officeDocument/2006/math">
                    <m:r>
                      <a:rPr lang="en-US" sz="2400" b="0" i="1">
                        <a:latin typeface="Cambria Math" panose="02040503050406030204" pitchFamily="18" charset="0"/>
                      </a:rPr>
                      <m:t>𝐴</m:t>
                    </m:r>
                    <m:sSup>
                      <m:sSupPr>
                        <m:ctrlPr>
                          <a:rPr lang="en-US" sz="24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400" b="0" i="1">
                            <a:latin typeface="Cambria Math" panose="02040503050406030204" pitchFamily="18" charset="0"/>
                          </a:rPr>
                          <m:t>⊤</m:t>
                        </m:r>
                      </m:sup>
                    </m:sSup>
                  </m:oMath>
                </a14:m>
                <a:r>
                  <a:rPr lang="en-US" sz="2400" b="0" dirty="0"/>
                  <a:t>?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29384"/>
                <a:ext cx="10515600" cy="4251960"/>
              </a:xfrm>
              <a:blipFill>
                <a:blip r:embed="rId2"/>
                <a:stretch>
                  <a:fillRect l="-965" t="-14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D6BED6-93C9-4D43-B1C0-E2DD71716F4C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669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Pop-up quiz - programming</a:t>
            </a:r>
          </a:p>
        </p:txBody>
      </p:sp>
      <p:sp>
        <p:nvSpPr>
          <p:cNvPr id="2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2400" dirty="0"/>
              <a:t>What is the time complexity of using dynamic programming to find the longest common subsequence between two sequences? How about its space complexity?</a:t>
            </a:r>
          </a:p>
          <a:p>
            <a:pPr marL="514350" indent="-514350">
              <a:buAutoNum type="arabicPeriod"/>
            </a:pPr>
            <a:r>
              <a:rPr lang="en-US" sz="2400" dirty="0"/>
              <a:t>What is the time complexity of the insertion operation in a binary search tree?</a:t>
            </a:r>
          </a:p>
          <a:p>
            <a:pPr marL="514350" indent="-514350">
              <a:buAutoNum type="arabicPeriod"/>
            </a:pPr>
            <a:r>
              <a:rPr lang="en-US" altLang="zh-CN" sz="2400" dirty="0"/>
              <a:t>How</a:t>
            </a:r>
            <a:r>
              <a:rPr lang="zh-CN" altLang="en-US" sz="2400" dirty="0"/>
              <a:t> </a:t>
            </a:r>
            <a:r>
              <a:rPr lang="en-US" altLang="zh-CN" sz="2400" dirty="0"/>
              <a:t>can</a:t>
            </a:r>
            <a:r>
              <a:rPr lang="zh-CN" altLang="en-US" sz="2400" dirty="0"/>
              <a:t> </a:t>
            </a:r>
            <a:r>
              <a:rPr lang="en-US" altLang="zh-CN" sz="2400" dirty="0"/>
              <a:t>we</a:t>
            </a:r>
            <a:r>
              <a:rPr lang="zh-CN" altLang="en-US" sz="2400" dirty="0"/>
              <a:t> </a:t>
            </a:r>
            <a:r>
              <a:rPr lang="en-US" altLang="zh-CN" sz="2400" dirty="0"/>
              <a:t>make</a:t>
            </a:r>
            <a:r>
              <a:rPr lang="zh-CN" altLang="en-US" sz="2400" dirty="0"/>
              <a:t> </a:t>
            </a:r>
            <a:r>
              <a:rPr lang="en-US" altLang="zh-CN" sz="2400" dirty="0"/>
              <a:t>matrix</a:t>
            </a:r>
            <a:r>
              <a:rPr lang="zh-CN" altLang="en-US" sz="2400" dirty="0"/>
              <a:t> </a:t>
            </a:r>
            <a:r>
              <a:rPr lang="en-US" altLang="zh-CN" sz="2400" dirty="0"/>
              <a:t>multiplication</a:t>
            </a:r>
            <a:r>
              <a:rPr lang="zh-CN" altLang="en-US" sz="2400" dirty="0"/>
              <a:t> </a:t>
            </a:r>
            <a:r>
              <a:rPr lang="en-US" altLang="zh-CN" sz="2400" dirty="0"/>
              <a:t>faster</a:t>
            </a:r>
            <a:r>
              <a:rPr lang="zh-CN" altLang="en-US" sz="2400" dirty="0"/>
              <a:t> </a:t>
            </a:r>
            <a:r>
              <a:rPr lang="en-US" altLang="zh-CN" sz="2400" dirty="0"/>
              <a:t>than</a:t>
            </a:r>
            <a:r>
              <a:rPr lang="zh-CN" altLang="en-US" sz="2400" dirty="0"/>
              <a:t> </a:t>
            </a:r>
            <a:r>
              <a:rPr lang="en-US" altLang="zh-CN" sz="2400" dirty="0"/>
              <a:t>simply</a:t>
            </a:r>
            <a:r>
              <a:rPr lang="zh-CN" altLang="en-US" sz="2400" dirty="0"/>
              <a:t> </a:t>
            </a:r>
            <a:r>
              <a:rPr lang="en-US" altLang="zh-CN" sz="2400" dirty="0"/>
              <a:t>looping</a:t>
            </a:r>
            <a:r>
              <a:rPr lang="zh-CN" altLang="en-US" sz="2400" dirty="0"/>
              <a:t> </a:t>
            </a:r>
            <a:r>
              <a:rPr lang="en-US" altLang="zh-CN" sz="2400" dirty="0"/>
              <a:t>through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rows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columns?</a:t>
            </a:r>
            <a:r>
              <a:rPr lang="zh-CN" altLang="en-US" sz="2400" dirty="0"/>
              <a:t>  </a:t>
            </a:r>
            <a:endParaRPr lang="en-US" sz="2400" dirty="0"/>
          </a:p>
          <a:p>
            <a:pPr marL="514350" indent="-514350">
              <a:buAutoNum type="arabicPeriod"/>
            </a:pPr>
            <a:endParaRPr lang="en-US" sz="2400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D6BED6-93C9-4D43-B1C0-E2DD71716F4C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106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Pop-up quiz - ML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What is the so-called “variance-bias trade-off”?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sz="2400" dirty="0"/>
              <a:t>What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so-called</a:t>
            </a:r>
            <a:r>
              <a:rPr lang="zh-CN" altLang="en-US" sz="2400" dirty="0"/>
              <a:t> </a:t>
            </a:r>
            <a:r>
              <a:rPr lang="en-US" altLang="zh-CN" sz="2400" dirty="0"/>
              <a:t>“vanishing/exploding</a:t>
            </a:r>
            <a:r>
              <a:rPr lang="zh-CN" altLang="en-US" sz="2400" dirty="0"/>
              <a:t> </a:t>
            </a:r>
            <a:r>
              <a:rPr lang="en-US" altLang="zh-CN" sz="2400" dirty="0"/>
              <a:t>gradient”</a:t>
            </a:r>
            <a:r>
              <a:rPr lang="zh-CN" altLang="en-US" sz="2400" dirty="0"/>
              <a:t> </a:t>
            </a:r>
            <a:r>
              <a:rPr lang="en-US" altLang="zh-CN" sz="2400" dirty="0"/>
              <a:t>problem</a:t>
            </a:r>
            <a:r>
              <a:rPr lang="zh-CN" altLang="en-US" sz="2400" dirty="0"/>
              <a:t> </a:t>
            </a:r>
            <a:r>
              <a:rPr lang="en-US" altLang="zh-CN" sz="2400" dirty="0"/>
              <a:t>in</a:t>
            </a:r>
            <a:r>
              <a:rPr lang="zh-CN" altLang="en-US" sz="2400" dirty="0"/>
              <a:t> </a:t>
            </a:r>
            <a:r>
              <a:rPr lang="en-US" altLang="zh-CN" sz="2400" dirty="0"/>
              <a:t>neural</a:t>
            </a:r>
            <a:r>
              <a:rPr lang="zh-CN" altLang="en-US" sz="2400" dirty="0"/>
              <a:t> </a:t>
            </a:r>
            <a:r>
              <a:rPr lang="en-US" altLang="zh-CN" sz="2400" dirty="0"/>
              <a:t>networks?</a:t>
            </a:r>
            <a:r>
              <a:rPr lang="zh-CN" altLang="en-US" sz="2400" dirty="0"/>
              <a:t> </a:t>
            </a:r>
            <a:r>
              <a:rPr lang="en-US" altLang="zh-CN" sz="2400" dirty="0"/>
              <a:t>How</a:t>
            </a:r>
            <a:r>
              <a:rPr lang="zh-CN" altLang="en-US" sz="2400" dirty="0"/>
              <a:t> </a:t>
            </a:r>
            <a:r>
              <a:rPr lang="en-US" altLang="zh-CN" sz="2400" dirty="0"/>
              <a:t>should</a:t>
            </a:r>
            <a:r>
              <a:rPr lang="zh-CN" altLang="en-US" sz="2400" dirty="0"/>
              <a:t> </a:t>
            </a:r>
            <a:r>
              <a:rPr lang="en-US" altLang="zh-CN" sz="2400" dirty="0"/>
              <a:t>we</a:t>
            </a:r>
            <a:r>
              <a:rPr lang="zh-CN" altLang="en-US" sz="2400" dirty="0"/>
              <a:t> </a:t>
            </a:r>
            <a:r>
              <a:rPr lang="en-US" altLang="zh-CN" sz="2400" dirty="0"/>
              <a:t>address</a:t>
            </a:r>
            <a:r>
              <a:rPr lang="zh-CN" altLang="en-US" sz="2400" dirty="0"/>
              <a:t> </a:t>
            </a:r>
            <a:r>
              <a:rPr lang="en-US" altLang="zh-CN" sz="2400" dirty="0"/>
              <a:t>it?</a:t>
            </a: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Can L2 regularization make your solution sparse? And why?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Does stochastic gradient descent converge faster than gradient descent for a convex problem? 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04D6BED6-93C9-4D43-B1C0-E2DD71716F4C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63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Positioning of this course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800" dirty="0"/>
              <a:t>You do </a:t>
            </a:r>
            <a:r>
              <a:rPr lang="en-US" sz="2800" u="sng" dirty="0"/>
              <a:t>NOT</a:t>
            </a:r>
            <a:r>
              <a:rPr lang="en-US" sz="2800" dirty="0"/>
              <a:t> need to have good familiarity with reinforcement learning</a:t>
            </a:r>
          </a:p>
          <a:p>
            <a:pPr lvl="1"/>
            <a:r>
              <a:rPr lang="en-US" dirty="0"/>
              <a:t>Can you name any reinforcement learning algorithms?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pic>
        <p:nvPicPr>
          <p:cNvPr id="4" name="Picture 2" descr="RL@Polimi">
            <a:extLst>
              <a:ext uri="{FF2B5EF4-FFF2-40B4-BE49-F238E27FC236}">
                <a16:creationId xmlns:a16="http://schemas.microsoft.com/office/drawing/2014/main" id="{F13FE3AD-3F0D-60B9-34F6-F375DF723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0833" y="3480435"/>
            <a:ext cx="6727286" cy="2875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60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Goal of this course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400" dirty="0"/>
              <a:t>Discuss fundamental problems and state-of-the-art solutions in reinforcement learning</a:t>
            </a:r>
          </a:p>
          <a:p>
            <a:pPr lvl="1"/>
            <a:r>
              <a:rPr lang="en-US" sz="2400" dirty="0"/>
              <a:t>Wide coverage of important reinforcement learning techniques</a:t>
            </a:r>
          </a:p>
          <a:p>
            <a:r>
              <a:rPr lang="en-US" sz="2400" dirty="0"/>
              <a:t>Get hands-on experience by solving practical problems</a:t>
            </a:r>
          </a:p>
          <a:p>
            <a:r>
              <a:rPr lang="en-US" sz="2400" dirty="0"/>
              <a:t>Prepare students for doing cutting-edge research in reinforcement learning and related fields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79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Structure of this course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400" dirty="0"/>
              <a:t>Nine major topics will be covered by lectures</a:t>
            </a:r>
          </a:p>
          <a:p>
            <a:pPr lvl="1"/>
            <a:r>
              <a:rPr lang="en-US" sz="2400" dirty="0"/>
              <a:t>Multi-armed bandit</a:t>
            </a:r>
            <a:r>
              <a:rPr lang="zh-CN" altLang="en-US" sz="2400" dirty="0"/>
              <a:t> </a:t>
            </a:r>
            <a:r>
              <a:rPr lang="en-US" altLang="zh-CN" sz="2400" dirty="0"/>
              <a:t>(~1.5</a:t>
            </a:r>
            <a:r>
              <a:rPr lang="zh-CN" altLang="en-US" sz="2400" dirty="0"/>
              <a:t> </a:t>
            </a:r>
            <a:r>
              <a:rPr lang="en-US" altLang="zh-CN" sz="2400" dirty="0"/>
              <a:t>weeks)</a:t>
            </a:r>
            <a:endParaRPr lang="en-US" sz="2400" dirty="0"/>
          </a:p>
          <a:p>
            <a:pPr lvl="1"/>
            <a:r>
              <a:rPr lang="en-US" sz="2400" dirty="0"/>
              <a:t>Markov decision process</a:t>
            </a:r>
            <a:r>
              <a:rPr lang="zh-CN" altLang="en-US" sz="2400" dirty="0"/>
              <a:t> </a:t>
            </a:r>
            <a:r>
              <a:rPr lang="en-US" altLang="zh-CN" sz="2400" dirty="0"/>
              <a:t>(~1</a:t>
            </a:r>
            <a:r>
              <a:rPr lang="zh-CN" altLang="en-US" sz="2400" dirty="0"/>
              <a:t> </a:t>
            </a:r>
            <a:r>
              <a:rPr lang="en-US" altLang="zh-CN" sz="2400" dirty="0"/>
              <a:t>week)</a:t>
            </a:r>
            <a:endParaRPr lang="en-US" sz="2400" dirty="0"/>
          </a:p>
          <a:p>
            <a:pPr lvl="1"/>
            <a:r>
              <a:rPr lang="en-US" sz="2400" dirty="0"/>
              <a:t>Dynamic programming</a:t>
            </a:r>
            <a:r>
              <a:rPr lang="zh-CN" altLang="en-US" sz="2400" dirty="0"/>
              <a:t> </a:t>
            </a:r>
            <a:r>
              <a:rPr lang="en-US" altLang="zh-CN" sz="2400" dirty="0"/>
              <a:t>(~1.5</a:t>
            </a:r>
            <a:r>
              <a:rPr lang="zh-CN" altLang="en-US" sz="2400" dirty="0"/>
              <a:t> </a:t>
            </a:r>
            <a:r>
              <a:rPr lang="en-US" altLang="zh-CN" sz="2400" dirty="0"/>
              <a:t>weeks)</a:t>
            </a:r>
            <a:endParaRPr lang="en-US" sz="2400" dirty="0"/>
          </a:p>
          <a:p>
            <a:pPr lvl="1"/>
            <a:r>
              <a:rPr lang="en-US" sz="2400" dirty="0"/>
              <a:t>Monte Carlo methods</a:t>
            </a:r>
            <a:r>
              <a:rPr lang="zh-CN" altLang="en-US" sz="2400" dirty="0"/>
              <a:t> </a:t>
            </a:r>
            <a:r>
              <a:rPr lang="en-US" altLang="zh-CN" sz="2400" dirty="0"/>
              <a:t>(~1.5</a:t>
            </a:r>
            <a:r>
              <a:rPr lang="zh-CN" altLang="en-US" sz="2400" dirty="0"/>
              <a:t> </a:t>
            </a:r>
            <a:r>
              <a:rPr lang="en-US" altLang="zh-CN" sz="2400" dirty="0"/>
              <a:t>weeks)</a:t>
            </a:r>
            <a:endParaRPr lang="en-US" sz="2400" dirty="0"/>
          </a:p>
          <a:p>
            <a:pPr lvl="1"/>
            <a:r>
              <a:rPr lang="en-US" sz="2400" dirty="0"/>
              <a:t>Temporal-Difference learning</a:t>
            </a:r>
            <a:r>
              <a:rPr lang="zh-CN" altLang="en-US" sz="2400" dirty="0"/>
              <a:t> </a:t>
            </a:r>
            <a:r>
              <a:rPr lang="en-US" altLang="zh-CN" sz="2400" dirty="0"/>
              <a:t>(~2</a:t>
            </a:r>
            <a:r>
              <a:rPr lang="zh-CN" altLang="en-US" sz="2400" dirty="0"/>
              <a:t> </a:t>
            </a:r>
            <a:r>
              <a:rPr lang="en-US" altLang="zh-CN" sz="2400" dirty="0"/>
              <a:t>weeks)</a:t>
            </a:r>
            <a:endParaRPr lang="en-US" sz="2400" dirty="0"/>
          </a:p>
          <a:p>
            <a:pPr lvl="1"/>
            <a:r>
              <a:rPr lang="en-US" sz="2400" dirty="0"/>
              <a:t>Policy gradient methods</a:t>
            </a:r>
            <a:r>
              <a:rPr lang="zh-CN" altLang="en-US" sz="2400" dirty="0"/>
              <a:t> </a:t>
            </a:r>
            <a:r>
              <a:rPr lang="en-US" altLang="zh-CN" sz="2400" dirty="0"/>
              <a:t>(~2</a:t>
            </a:r>
            <a:r>
              <a:rPr lang="zh-CN" altLang="en-US" sz="2400" dirty="0"/>
              <a:t> </a:t>
            </a:r>
            <a:r>
              <a:rPr lang="en-US" altLang="zh-CN" sz="2400" dirty="0"/>
              <a:t>weeks)</a:t>
            </a:r>
            <a:endParaRPr lang="en-US" sz="2400" dirty="0"/>
          </a:p>
          <a:p>
            <a:pPr lvl="1"/>
            <a:r>
              <a:rPr lang="en-US" sz="2400" dirty="0"/>
              <a:t>Approximation methods</a:t>
            </a:r>
            <a:r>
              <a:rPr lang="zh-CN" altLang="en-US" sz="2400" dirty="0"/>
              <a:t> </a:t>
            </a:r>
            <a:r>
              <a:rPr lang="en-US" altLang="zh-CN" sz="2400" dirty="0"/>
              <a:t>(~1</a:t>
            </a:r>
            <a:r>
              <a:rPr lang="zh-CN" altLang="en-US" sz="2400" dirty="0"/>
              <a:t> </a:t>
            </a:r>
            <a:r>
              <a:rPr lang="en-US" altLang="zh-CN" sz="2400" dirty="0"/>
              <a:t>week)</a:t>
            </a:r>
            <a:endParaRPr lang="en-US" sz="2400" dirty="0"/>
          </a:p>
          <a:p>
            <a:pPr lvl="1"/>
            <a:r>
              <a:rPr lang="en-US" sz="2400" dirty="0"/>
              <a:t>Deep reinforcement learning</a:t>
            </a:r>
            <a:r>
              <a:rPr lang="zh-CN" altLang="en-US" sz="2400" dirty="0"/>
              <a:t> </a:t>
            </a:r>
            <a:r>
              <a:rPr lang="en-US" altLang="zh-CN" sz="2400" dirty="0"/>
              <a:t>(~2</a:t>
            </a:r>
            <a:r>
              <a:rPr lang="zh-CN" altLang="en-US" sz="2400" dirty="0"/>
              <a:t> </a:t>
            </a:r>
            <a:r>
              <a:rPr lang="en-US" altLang="zh-CN" sz="2400" dirty="0"/>
              <a:t>weeks)</a:t>
            </a:r>
            <a:endParaRPr lang="en-US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0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7CF279-C5BB-7E77-3832-26561826A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/>
              <a:t>Textbook</a:t>
            </a: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3AB0D-1339-FC07-3CF4-FC5C839D4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617464" cy="3547872"/>
          </a:xfrm>
        </p:spPr>
        <p:txBody>
          <a:bodyPr anchor="t">
            <a:normAutofit/>
          </a:bodyPr>
          <a:lstStyle/>
          <a:p>
            <a:r>
              <a:rPr lang="en-US" sz="2400" dirty="0"/>
              <a:t>Reinforcement Learning: An Introduction</a:t>
            </a:r>
          </a:p>
          <a:p>
            <a:pPr lvl="1"/>
            <a:r>
              <a:rPr lang="en-US" sz="2400" dirty="0"/>
              <a:t>Second Edition</a:t>
            </a:r>
          </a:p>
          <a:p>
            <a:pPr lvl="1"/>
            <a:r>
              <a:rPr lang="en-US" sz="2400" dirty="0"/>
              <a:t>By Richard S. Sutton and Andrew G. </a:t>
            </a:r>
            <a:r>
              <a:rPr lang="en-US" sz="2400" dirty="0" err="1"/>
              <a:t>Barto</a:t>
            </a:r>
            <a:r>
              <a:rPr lang="en-US" sz="2400" dirty="0"/>
              <a:t>, MIT Press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075C8E-ADE5-8578-B237-C8D7C9928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8233" y="641985"/>
            <a:ext cx="4043934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11B99A-A4AE-A02B-F6C0-31B78F4D5F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B5CAD-9270-7C7B-AFA5-CB5FBD977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89E65-A7AD-312E-9A80-2B34321DF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305A44-2DE2-D9A7-2431-4C3751392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648878"/>
            <a:ext cx="5884746" cy="556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788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Homework (</a:t>
            </a:r>
            <a:r>
              <a:rPr lang="en-US" altLang="zh-CN" dirty="0"/>
              <a:t>40</a:t>
            </a:r>
            <a:r>
              <a:rPr lang="en-US" dirty="0"/>
              <a:t>%)</a:t>
            </a:r>
          </a:p>
          <a:p>
            <a:pPr lvl="1"/>
            <a:r>
              <a:rPr lang="en-US" dirty="0"/>
              <a:t>Machine problems (</a:t>
            </a:r>
            <a:r>
              <a:rPr lang="en-US" altLang="zh-CN" dirty="0"/>
              <a:t>4</a:t>
            </a:r>
            <a:r>
              <a:rPr lang="en-US" dirty="0"/>
              <a:t>)</a:t>
            </a:r>
          </a:p>
          <a:p>
            <a:r>
              <a:rPr lang="en-US" dirty="0"/>
              <a:t>In-class quizzes (2</a:t>
            </a:r>
            <a:r>
              <a:rPr lang="en-US" altLang="zh-CN" dirty="0"/>
              <a:t>0</a:t>
            </a:r>
            <a:r>
              <a:rPr lang="en-US" dirty="0"/>
              <a:t>%, 4)</a:t>
            </a:r>
          </a:p>
          <a:p>
            <a:pPr lvl="1"/>
            <a:r>
              <a:rPr lang="en-US" dirty="0"/>
              <a:t>True/False, multiple choices, short answers</a:t>
            </a:r>
          </a:p>
          <a:p>
            <a:r>
              <a:rPr lang="en-US" dirty="0"/>
              <a:t>Course project (40%)</a:t>
            </a:r>
          </a:p>
          <a:p>
            <a:pPr lvl="1"/>
            <a:r>
              <a:rPr lang="en-US" dirty="0"/>
              <a:t>Last week of semester</a:t>
            </a:r>
          </a:p>
          <a:p>
            <a:pPr lvl="1"/>
            <a:r>
              <a:rPr lang="en-US" dirty="0"/>
              <a:t>Performed in groups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17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6248400" y="1311274"/>
            <a:ext cx="3810000" cy="3489326"/>
            <a:chOff x="4953000" y="3246901"/>
            <a:chExt cx="3810000" cy="3489326"/>
          </a:xfrm>
        </p:grpSpPr>
        <p:grpSp>
          <p:nvGrpSpPr>
            <p:cNvPr id="13" name="Group 12"/>
            <p:cNvGrpSpPr/>
            <p:nvPr/>
          </p:nvGrpSpPr>
          <p:grpSpPr>
            <a:xfrm>
              <a:off x="4953000" y="3856501"/>
              <a:ext cx="3810000" cy="2879726"/>
              <a:chOff x="4953000" y="3856501"/>
              <a:chExt cx="3810000" cy="2879726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6781800" y="4343400"/>
                <a:ext cx="19812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i="1" dirty="0">
                    <a:solidFill>
                      <a:srgbClr val="FF0000"/>
                    </a:solidFill>
                  </a:rPr>
                  <a:t>fairness will be guaranteed by the instructor</a:t>
                </a:r>
              </a:p>
            </p:txBody>
          </p:sp>
          <p:cxnSp>
            <p:nvCxnSpPr>
              <p:cNvPr id="9" name="Straight Arrow Connector 8"/>
              <p:cNvCxnSpPr/>
              <p:nvPr/>
            </p:nvCxnSpPr>
            <p:spPr>
              <a:xfrm>
                <a:off x="5181600" y="3856501"/>
                <a:ext cx="1524000" cy="867899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/>
              <p:cNvCxnSpPr>
                <a:cxnSpLocks/>
              </p:cNvCxnSpPr>
              <p:nvPr/>
            </p:nvCxnSpPr>
            <p:spPr>
              <a:xfrm flipV="1">
                <a:off x="4953000" y="4853533"/>
                <a:ext cx="1752600" cy="188269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 descr="http://www.mergersandinquisitions.com/wp-content/uploads/2011/01/fairness_opinions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00" y="3246901"/>
              <a:ext cx="1022350" cy="10194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/>
          <p:cNvSpPr txBox="1"/>
          <p:nvPr/>
        </p:nvSpPr>
        <p:spPr>
          <a:xfrm>
            <a:off x="6908800" y="5232549"/>
            <a:ext cx="365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</a:rPr>
              <a:t>No curving will be applied!</a:t>
            </a:r>
          </a:p>
        </p:txBody>
      </p:sp>
    </p:spTree>
    <p:extLst>
      <p:ext uri="{BB962C8B-B14F-4D97-AF65-F5344CB8AC3E}">
        <p14:creationId xmlns:p14="http://schemas.microsoft.com/office/powerpoint/2010/main" val="358994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1B150A-6327-C646-0270-FCBB0A103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738282"/>
            <a:ext cx="5468112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dirty="0"/>
              <a:t>Machine problems</a:t>
            </a:r>
          </a:p>
        </p:txBody>
      </p:sp>
      <p:sp>
        <p:nvSpPr>
          <p:cNvPr id="4105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8AF7B9-FA5C-4637-A261-B53CA10C3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693664" cy="3547872"/>
          </a:xfrm>
        </p:spPr>
        <p:txBody>
          <a:bodyPr anchor="t">
            <a:normAutofit/>
          </a:bodyPr>
          <a:lstStyle/>
          <a:p>
            <a:r>
              <a:rPr lang="en-US" sz="2400" dirty="0"/>
              <a:t>To be finished by each student </a:t>
            </a:r>
            <a:r>
              <a:rPr lang="en-US" sz="2400" u="sng" dirty="0"/>
              <a:t>individually</a:t>
            </a:r>
          </a:p>
          <a:p>
            <a:pPr lvl="1"/>
            <a:r>
              <a:rPr lang="en-US" sz="2400" dirty="0"/>
              <a:t>One week for each assignment</a:t>
            </a:r>
          </a:p>
          <a:p>
            <a:pPr lvl="1"/>
            <a:r>
              <a:rPr lang="en-US" sz="2400" dirty="0"/>
              <a:t>Sharing implementations is not allowed</a:t>
            </a:r>
          </a:p>
          <a:p>
            <a:pPr lvl="1"/>
            <a:r>
              <a:rPr lang="en-US" sz="2400" dirty="0"/>
              <a:t>Discussions with your peers are encouraged</a:t>
            </a:r>
          </a:p>
        </p:txBody>
      </p:sp>
      <p:pic>
        <p:nvPicPr>
          <p:cNvPr id="4098" name="Picture 2" descr="Why does the phrase 'practice makes perfect' exist if people also say that  nobody is perfect? - Quora">
            <a:extLst>
              <a:ext uri="{FF2B5EF4-FFF2-40B4-BE49-F238E27FC236}">
                <a16:creationId xmlns:a16="http://schemas.microsoft.com/office/drawing/2014/main" id="{E0AD5088-F33B-0AEA-D6F5-4A428066F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89754" y="1219200"/>
            <a:ext cx="5458968" cy="4722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362FA-B9D0-4353-7287-D720B6BA09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F4F98-005F-712D-9C63-07D84FFFA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AA53E-B616-B10F-8BB6-867B9E2BD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5896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473B8B-311D-E80F-8836-BB39A0D8D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67370"/>
            <a:ext cx="4998720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In-Class Quizzes</a:t>
            </a:r>
          </a:p>
        </p:txBody>
      </p:sp>
      <p:sp>
        <p:nvSpPr>
          <p:cNvPr id="308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0F2B8-EADB-F6CB-0440-49F2CD6713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465320" cy="3320668"/>
          </a:xfrm>
        </p:spPr>
        <p:txBody>
          <a:bodyPr>
            <a:normAutofit/>
          </a:bodyPr>
          <a:lstStyle/>
          <a:p>
            <a:r>
              <a:rPr lang="en-US" altLang="zh-CN" sz="2400" dirty="0"/>
              <a:t>Closed-book</a:t>
            </a:r>
            <a:r>
              <a:rPr lang="zh-CN" altLang="en-US" sz="2400" dirty="0"/>
              <a:t> </a:t>
            </a:r>
            <a:endParaRPr lang="en-US" sz="2400" dirty="0"/>
          </a:p>
          <a:p>
            <a:pPr lvl="1"/>
            <a:r>
              <a:rPr lang="en-US" sz="2400" dirty="0"/>
              <a:t>15 minutes each</a:t>
            </a:r>
          </a:p>
          <a:p>
            <a:pPr lvl="1"/>
            <a:r>
              <a:rPr lang="en-US" sz="2400" dirty="0"/>
              <a:t>Date will be announced one week ahead</a:t>
            </a:r>
          </a:p>
          <a:p>
            <a:pPr lvl="1"/>
            <a:r>
              <a:rPr lang="en-US" sz="2400" u="sng" dirty="0"/>
              <a:t>Non-overlapping</a:t>
            </a:r>
            <a:r>
              <a:rPr lang="en-US" sz="2400" dirty="0"/>
              <a:t> coverage of content discussed in our lectures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79A5E9-4BF8-5DDC-2BB2-A0CED0656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pic>
        <p:nvPicPr>
          <p:cNvPr id="3074" name="Picture 2" descr="Multnomah County Commission candidates take Street Roots' pop quiz | Street  Roots">
            <a:extLst>
              <a:ext uri="{FF2B5EF4-FFF2-40B4-BE49-F238E27FC236}">
                <a16:creationId xmlns:a16="http://schemas.microsoft.com/office/drawing/2014/main" id="{C4E5EF7A-1E1A-931B-C61A-934493BB0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49" r="16898" b="-1"/>
          <a:stretch/>
        </p:blipFill>
        <p:spPr bwMode="auto">
          <a:xfrm>
            <a:off x="5721869" y="20595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C166A7-203C-49DA-191B-79D93563A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48400" y="6356350"/>
            <a:ext cx="41148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>
                <a:solidFill>
                  <a:srgbClr val="FFFFFF"/>
                </a:solidFill>
              </a:rPr>
              <a:t>Reinforcement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749FE0-CB9C-CD9B-DAE1-B5EB77BB5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939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6" name="Rectangle 1035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US" sz="5400"/>
              <a:t>Instructor</a:t>
            </a:r>
          </a:p>
        </p:txBody>
      </p:sp>
      <p:sp>
        <p:nvSpPr>
          <p:cNvPr id="1038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2908005"/>
            <a:ext cx="5483352" cy="3268957"/>
          </a:xfrm>
        </p:spPr>
        <p:txBody>
          <a:bodyPr>
            <a:normAutofit/>
          </a:bodyPr>
          <a:lstStyle/>
          <a:p>
            <a:r>
              <a:rPr lang="en-US" sz="2200" dirty="0"/>
              <a:t>Hongning Wang</a:t>
            </a:r>
          </a:p>
          <a:p>
            <a:pPr lvl="1"/>
            <a:r>
              <a:rPr lang="en-US" sz="2200" dirty="0"/>
              <a:t>BE and ME from Tsinghua, in 2007 and 2009</a:t>
            </a:r>
          </a:p>
          <a:p>
            <a:pPr lvl="1"/>
            <a:r>
              <a:rPr lang="en-US" sz="2200" dirty="0"/>
              <a:t>PhD from </a:t>
            </a:r>
            <a:r>
              <a:rPr lang="en-US" altLang="zh-CN" sz="2200" dirty="0"/>
              <a:t>the</a:t>
            </a:r>
            <a:r>
              <a:rPr lang="zh-CN" altLang="en-US" sz="2200" dirty="0"/>
              <a:t> </a:t>
            </a:r>
            <a:r>
              <a:rPr lang="en-US" sz="2200" dirty="0"/>
              <a:t>University of Illinois at Urbana-Champaign in 2014</a:t>
            </a:r>
          </a:p>
          <a:p>
            <a:pPr lvl="1"/>
            <a:r>
              <a:rPr lang="en-US" sz="2200" dirty="0"/>
              <a:t>Faculty member at </a:t>
            </a:r>
            <a:r>
              <a:rPr lang="en-US" altLang="zh-CN" sz="2200" dirty="0"/>
              <a:t>the</a:t>
            </a:r>
            <a:r>
              <a:rPr lang="zh-CN" altLang="en-US" sz="2200" dirty="0"/>
              <a:t> </a:t>
            </a:r>
            <a:r>
              <a:rPr lang="en-US" sz="2200" dirty="0"/>
              <a:t>University of Virginia, until 2023</a:t>
            </a:r>
          </a:p>
          <a:p>
            <a:pPr lvl="1"/>
            <a:r>
              <a:rPr lang="en-US" sz="2200" dirty="0"/>
              <a:t>Faculty member at Tsinghua, since 2023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55" t="8628" r="1755" b="5594"/>
          <a:stretch/>
        </p:blipFill>
        <p:spPr>
          <a:xfrm>
            <a:off x="6235595" y="359665"/>
            <a:ext cx="2603605" cy="3145535"/>
          </a:xfrm>
          <a:prstGeom prst="rect">
            <a:avLst/>
          </a:prstGeom>
        </p:spPr>
      </p:pic>
      <p:pic>
        <p:nvPicPr>
          <p:cNvPr id="7" name="Picture 6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64" r="2" b="-4412"/>
          <a:stretch/>
        </p:blipFill>
        <p:spPr>
          <a:xfrm>
            <a:off x="9339814" y="1427815"/>
            <a:ext cx="2603605" cy="339161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0D2DC5F8-EAAA-227A-3893-C851F70151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5" r="4" b="9909"/>
          <a:stretch/>
        </p:blipFill>
        <p:spPr bwMode="auto">
          <a:xfrm>
            <a:off x="7651427" y="3261860"/>
            <a:ext cx="2736565" cy="2956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76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project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Topics</a:t>
            </a:r>
          </a:p>
          <a:p>
            <a:pPr lvl="1"/>
            <a:r>
              <a:rPr lang="en-US" dirty="0"/>
              <a:t>You have the full freedom; but convince your peers and instructor first!</a:t>
            </a:r>
          </a:p>
          <a:p>
            <a:r>
              <a:rPr lang="en-US" dirty="0"/>
              <a:t>Teamwork</a:t>
            </a:r>
          </a:p>
          <a:p>
            <a:pPr lvl="1"/>
            <a:r>
              <a:rPr lang="en-US" dirty="0"/>
              <a:t>2-3 students per group</a:t>
            </a:r>
          </a:p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Proposal: maximum </a:t>
            </a:r>
            <a:r>
              <a:rPr lang="en-US" altLang="zh-CN" dirty="0"/>
              <a:t>3</a:t>
            </a:r>
            <a:r>
              <a:rPr lang="en-US" dirty="0"/>
              <a:t> pages (</a:t>
            </a:r>
            <a:r>
              <a:rPr lang="en-US" altLang="zh-CN" dirty="0"/>
              <a:t>15</a:t>
            </a:r>
            <a:r>
              <a:rPr lang="en-US" dirty="0"/>
              <a:t>%)</a:t>
            </a:r>
          </a:p>
          <a:p>
            <a:pPr lvl="1"/>
            <a:r>
              <a:rPr lang="en-US"/>
              <a:t>15-minutes </a:t>
            </a:r>
            <a:r>
              <a:rPr lang="en-US" dirty="0"/>
              <a:t>in-class presentation (</a:t>
            </a:r>
            <a:r>
              <a:rPr lang="en-US" altLang="zh-CN" dirty="0"/>
              <a:t>5</a:t>
            </a:r>
            <a:r>
              <a:rPr lang="en-US" dirty="0"/>
              <a:t>0%)</a:t>
            </a:r>
          </a:p>
          <a:p>
            <a:pPr lvl="1"/>
            <a:r>
              <a:rPr lang="en-US" dirty="0"/>
              <a:t>Written report: maximum </a:t>
            </a:r>
            <a:r>
              <a:rPr lang="en-US" altLang="zh-CN" dirty="0"/>
              <a:t>6</a:t>
            </a:r>
            <a:r>
              <a:rPr lang="en-US" dirty="0"/>
              <a:t> pages (3</a:t>
            </a:r>
            <a:r>
              <a:rPr lang="en-US" altLang="zh-CN" dirty="0"/>
              <a:t>5</a:t>
            </a:r>
            <a:r>
              <a:rPr lang="en-US" dirty="0"/>
              <a:t>%)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20</a:t>
            </a:fld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6553200" y="4038600"/>
            <a:ext cx="4079383" cy="1600200"/>
            <a:chOff x="5029200" y="4309547"/>
            <a:chExt cx="4079383" cy="1600200"/>
          </a:xfrm>
        </p:grpSpPr>
        <p:sp>
          <p:nvSpPr>
            <p:cNvPr id="7" name="TextBox 6"/>
            <p:cNvSpPr txBox="1"/>
            <p:nvPr/>
          </p:nvSpPr>
          <p:spPr>
            <a:xfrm>
              <a:off x="6212983" y="4309547"/>
              <a:ext cx="2895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In required templates!</a:t>
              </a:r>
            </a:p>
          </p:txBody>
        </p:sp>
        <p:cxnSp>
          <p:nvCxnSpPr>
            <p:cNvPr id="9" name="Straight Arrow Connector 8"/>
            <p:cNvCxnSpPr>
              <a:cxnSpLocks/>
            </p:cNvCxnSpPr>
            <p:nvPr/>
          </p:nvCxnSpPr>
          <p:spPr>
            <a:xfrm flipH="1">
              <a:off x="5029200" y="4609307"/>
              <a:ext cx="1183783" cy="29975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>
              <a:cxnSpLocks/>
            </p:cNvCxnSpPr>
            <p:nvPr/>
          </p:nvCxnSpPr>
          <p:spPr>
            <a:xfrm flipH="1">
              <a:off x="5943600" y="4678879"/>
              <a:ext cx="558800" cy="123086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75240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5400"/>
              <a:t>Course project</a:t>
            </a:r>
          </a:p>
        </p:txBody>
      </p:sp>
      <p:sp>
        <p:nvSpPr>
          <p:cNvPr id="615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2660904"/>
            <a:ext cx="5007864" cy="3547872"/>
          </a:xfrm>
        </p:spPr>
        <p:txBody>
          <a:bodyPr anchor="t">
            <a:normAutofit/>
          </a:bodyPr>
          <a:lstStyle/>
          <a:p>
            <a:r>
              <a:rPr lang="en-US" sz="2200" dirty="0"/>
              <a:t>Team formation</a:t>
            </a:r>
          </a:p>
          <a:p>
            <a:pPr lvl="1"/>
            <a:r>
              <a:rPr lang="en-US" sz="2200" dirty="0"/>
              <a:t>Post your sales pitch on </a:t>
            </a:r>
            <a:r>
              <a:rPr lang="en-US" altLang="zh-CN" sz="2200" dirty="0"/>
              <a:t>our</a:t>
            </a:r>
            <a:r>
              <a:rPr lang="zh-CN" altLang="en-US" sz="2200" dirty="0"/>
              <a:t> </a:t>
            </a:r>
            <a:r>
              <a:rPr lang="en-US" altLang="zh-CN" sz="2200" dirty="0"/>
              <a:t>course</a:t>
            </a:r>
            <a:r>
              <a:rPr lang="zh-CN" altLang="en-US" sz="2200" dirty="0"/>
              <a:t> </a:t>
            </a:r>
            <a:r>
              <a:rPr lang="en-US" altLang="zh-CN" sz="2200" dirty="0"/>
              <a:t>forum</a:t>
            </a:r>
            <a:r>
              <a:rPr lang="zh-CN" altLang="en-US" sz="2200" dirty="0"/>
              <a:t> </a:t>
            </a:r>
            <a:r>
              <a:rPr lang="en-US" altLang="zh-CN" sz="2200" dirty="0"/>
              <a:t>and</a:t>
            </a:r>
            <a:r>
              <a:rPr lang="zh-CN" altLang="en-US" sz="2200" dirty="0"/>
              <a:t> </a:t>
            </a:r>
            <a:r>
              <a:rPr lang="en-US" altLang="zh-CN" sz="2200" dirty="0"/>
              <a:t>WeChat</a:t>
            </a:r>
            <a:r>
              <a:rPr lang="zh-CN" altLang="en-US" sz="2200" dirty="0"/>
              <a:t> </a:t>
            </a:r>
            <a:r>
              <a:rPr lang="en-US" altLang="zh-CN" sz="2200" dirty="0"/>
              <a:t>group</a:t>
            </a:r>
            <a:r>
              <a:rPr lang="en-US" sz="2200" dirty="0"/>
              <a:t> to find your teammates before </a:t>
            </a:r>
            <a:r>
              <a:rPr lang="en-US" altLang="zh-CN" sz="2200" dirty="0"/>
              <a:t>Oct</a:t>
            </a:r>
            <a:r>
              <a:rPr lang="en-US" sz="2200" dirty="0"/>
              <a:t>. </a:t>
            </a:r>
            <a:r>
              <a:rPr lang="en-US" altLang="zh-CN" sz="2200" dirty="0"/>
              <a:t>11</a:t>
            </a:r>
            <a:r>
              <a:rPr lang="en-US" altLang="zh-CN" sz="2200" baseline="30000" dirty="0"/>
              <a:t>th</a:t>
            </a:r>
            <a:r>
              <a:rPr lang="zh-CN" altLang="en-US" sz="2200" dirty="0"/>
              <a:t> </a:t>
            </a:r>
            <a:r>
              <a:rPr lang="en-US" sz="2200" dirty="0"/>
              <a:t>  </a:t>
            </a:r>
          </a:p>
          <a:p>
            <a:pPr lvl="2"/>
            <a:r>
              <a:rPr lang="en-US" sz="2200" dirty="0"/>
              <a:t>Explain why we should be excited about your idea</a:t>
            </a:r>
          </a:p>
          <a:p>
            <a:pPr lvl="2"/>
            <a:r>
              <a:rPr lang="en-US" sz="2200" dirty="0"/>
              <a:t>Required for everyone</a:t>
            </a:r>
          </a:p>
          <a:p>
            <a:endParaRPr lang="en-US" sz="2200" dirty="0"/>
          </a:p>
        </p:txBody>
      </p:sp>
      <p:pic>
        <p:nvPicPr>
          <p:cNvPr id="6146" name="Picture 2" descr="Vector Superheroes Team Silhouette Stock Illustration - Download Image Now  - Superhero, Teamwork, Heroes - iStock">
            <a:extLst>
              <a:ext uri="{FF2B5EF4-FFF2-40B4-BE49-F238E27FC236}">
                <a16:creationId xmlns:a16="http://schemas.microsoft.com/office/drawing/2014/main" id="{3A27F1D4-4DDD-6CBD-2486-93D2B76574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7324" y="2125527"/>
            <a:ext cx="6127176" cy="395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131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Late policy</a:t>
            </a:r>
          </a:p>
        </p:txBody>
      </p:sp>
      <p:sp>
        <p:nvSpPr>
          <p:cNvPr id="5129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Homework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Submit via </a:t>
            </a:r>
            <a:r>
              <a:rPr lang="zh-CN" altLang="en-US" sz="2000" dirty="0"/>
              <a:t>网络学堂</a:t>
            </a:r>
            <a:r>
              <a:rPr lang="en-US" sz="2000" dirty="0"/>
              <a:t>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Grace period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You have free </a:t>
            </a:r>
            <a:r>
              <a:rPr lang="en-US" altLang="zh-CN" sz="2000" dirty="0"/>
              <a:t>4</a:t>
            </a:r>
            <a:r>
              <a:rPr lang="en-US" sz="2000" dirty="0"/>
              <a:t> late days in total for all assignments.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You can use late days for any assignments. A late day extends the deadline 24 hours.</a:t>
            </a:r>
          </a:p>
          <a:p>
            <a:pPr lvl="2">
              <a:lnSpc>
                <a:spcPct val="90000"/>
              </a:lnSpc>
            </a:pPr>
            <a:r>
              <a:rPr lang="en-US" sz="2000" dirty="0"/>
              <a:t>Once you have used all </a:t>
            </a:r>
            <a:r>
              <a:rPr lang="en-US" altLang="zh-CN" sz="2000" dirty="0"/>
              <a:t>4</a:t>
            </a:r>
            <a:r>
              <a:rPr lang="en-US" sz="2000" dirty="0"/>
              <a:t> late days, the penalty is 10% for each additional late day (until 0 point left).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Course project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Proposal is due by the end of 7</a:t>
            </a:r>
            <a:r>
              <a:rPr lang="en-US" sz="2000" baseline="30000" dirty="0"/>
              <a:t>th</a:t>
            </a:r>
            <a:r>
              <a:rPr lang="en-US" sz="2000" dirty="0"/>
              <a:t> week (Oct. </a:t>
            </a:r>
            <a:r>
              <a:rPr lang="en-US" altLang="zh-CN" sz="2000" dirty="0"/>
              <a:t>31</a:t>
            </a:r>
            <a:r>
              <a:rPr lang="en-US" sz="2000" baseline="30000" dirty="0"/>
              <a:t>st</a:t>
            </a:r>
            <a:r>
              <a:rPr lang="en-US" altLang="zh-CN" sz="2000" dirty="0"/>
              <a:t>,</a:t>
            </a:r>
            <a:r>
              <a:rPr lang="zh-CN" altLang="en-US" sz="2000" dirty="0"/>
              <a:t> </a:t>
            </a:r>
            <a:r>
              <a:rPr lang="en-US" altLang="zh-CN" sz="2000" dirty="0"/>
              <a:t>2025</a:t>
            </a:r>
            <a:r>
              <a:rPr lang="en-US" sz="2000" dirty="0"/>
              <a:t>) 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Final report is due by the last day of semester (</a:t>
            </a:r>
            <a:r>
              <a:rPr lang="en-US" altLang="zh-CN" sz="2000" dirty="0"/>
              <a:t>Jan</a:t>
            </a:r>
            <a:r>
              <a:rPr lang="en-US" sz="2000" dirty="0"/>
              <a:t>. </a:t>
            </a:r>
            <a:r>
              <a:rPr lang="en-US" altLang="zh-CN" sz="2000" dirty="0"/>
              <a:t>18</a:t>
            </a:r>
            <a:r>
              <a:rPr lang="en-US" sz="2000" baseline="30000" dirty="0"/>
              <a:t>th</a:t>
            </a:r>
            <a:r>
              <a:rPr lang="en-US" altLang="zh-CN" sz="2000" dirty="0"/>
              <a:t>,</a:t>
            </a:r>
            <a:r>
              <a:rPr lang="zh-CN" altLang="en-US" sz="2000" dirty="0"/>
              <a:t> </a:t>
            </a:r>
            <a:r>
              <a:rPr lang="en-US" altLang="zh-CN" sz="2000" dirty="0"/>
              <a:t>2026</a:t>
            </a:r>
            <a:r>
              <a:rPr lang="en-US" sz="2000" dirty="0"/>
              <a:t>)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</p:txBody>
      </p:sp>
      <p:pic>
        <p:nvPicPr>
          <p:cNvPr id="5122" name="Picture 2" descr="How to Stop Being Late for Everything Once and for All | HuffPost Impact">
            <a:extLst>
              <a:ext uri="{FF2B5EF4-FFF2-40B4-BE49-F238E27FC236}">
                <a16:creationId xmlns:a16="http://schemas.microsoft.com/office/drawing/2014/main" id="{5A5EDB7A-EEFC-5675-3029-66FA035F8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8" r="14340" b="2"/>
          <a:stretch/>
        </p:blipFill>
        <p:spPr bwMode="auto">
          <a:xfrm>
            <a:off x="7766966" y="207131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530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748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24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95600" y="4038600"/>
            <a:ext cx="7162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rgbClr val="FF0000"/>
                </a:solidFill>
              </a:rPr>
              <a:t>Is reinforcement learning supervised machine learning?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29944" y="363419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Warm up exercise: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528" y="2053047"/>
            <a:ext cx="1876425" cy="15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61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Hongning Wang</a:t>
            </a:r>
          </a:p>
          <a:p>
            <a:pPr lvl="1"/>
            <a:r>
              <a:rPr lang="en-US" dirty="0"/>
              <a:t>Research area</a:t>
            </a:r>
          </a:p>
          <a:p>
            <a:pPr lvl="2"/>
            <a:r>
              <a:rPr lang="en-US" dirty="0"/>
              <a:t>Information retrieval</a:t>
            </a:r>
          </a:p>
          <a:p>
            <a:pPr lvl="2"/>
            <a:r>
              <a:rPr lang="en-US" dirty="0"/>
              <a:t>Large language models</a:t>
            </a:r>
          </a:p>
          <a:p>
            <a:pPr lvl="2"/>
            <a:r>
              <a:rPr lang="en-US" dirty="0"/>
              <a:t>Machine learning</a:t>
            </a:r>
          </a:p>
          <a:p>
            <a:pPr lvl="1"/>
            <a:r>
              <a:rPr lang="en-US" dirty="0"/>
              <a:t>Industry experience</a:t>
            </a:r>
          </a:p>
          <a:p>
            <a:pPr lvl="2"/>
            <a:r>
              <a:rPr lang="en-US" dirty="0"/>
              <a:t>Google</a:t>
            </a:r>
          </a:p>
          <a:p>
            <a:pPr lvl="2"/>
            <a:r>
              <a:rPr lang="en-US" dirty="0"/>
              <a:t>Microsoft Research</a:t>
            </a:r>
          </a:p>
          <a:p>
            <a:pPr lvl="2"/>
            <a:r>
              <a:rPr lang="en-US" dirty="0"/>
              <a:t>Meta</a:t>
            </a:r>
          </a:p>
          <a:p>
            <a:pPr lvl="2"/>
            <a:r>
              <a:rPr lang="en-US" dirty="0" err="1"/>
              <a:t>ByteDance</a:t>
            </a:r>
            <a:r>
              <a:rPr lang="en-US" dirty="0"/>
              <a:t>/</a:t>
            </a:r>
            <a:r>
              <a:rPr lang="en-US" dirty="0" err="1"/>
              <a:t>KuaiShou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3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953000" y="2661790"/>
            <a:ext cx="3200400" cy="640209"/>
            <a:chOff x="4343400" y="2736949"/>
            <a:chExt cx="3200400" cy="768251"/>
          </a:xfrm>
        </p:grpSpPr>
        <p:sp>
          <p:nvSpPr>
            <p:cNvPr id="7" name="Right Brace 6"/>
            <p:cNvSpPr/>
            <p:nvPr/>
          </p:nvSpPr>
          <p:spPr>
            <a:xfrm>
              <a:off x="4343400" y="2743200"/>
              <a:ext cx="304800" cy="762000"/>
            </a:xfrm>
            <a:prstGeom prst="rightBrac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24400" y="2736949"/>
              <a:ext cx="2819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0070C0"/>
                  </a:solidFill>
                </a:rPr>
                <a:t>My main application areas of reinforcement learning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4996B6-EED5-B403-A0F5-846DB2EF0570}"/>
              </a:ext>
            </a:extLst>
          </p:cNvPr>
          <p:cNvGrpSpPr/>
          <p:nvPr/>
        </p:nvGrpSpPr>
        <p:grpSpPr>
          <a:xfrm>
            <a:off x="5562600" y="3657600"/>
            <a:ext cx="6166566" cy="2542106"/>
            <a:chOff x="5562600" y="3657600"/>
            <a:chExt cx="6166566" cy="2542106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45E730D-408B-9762-FD19-05EA67A5E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62600" y="5268254"/>
              <a:ext cx="6019800" cy="931452"/>
            </a:xfrm>
            <a:prstGeom prst="rect">
              <a:avLst/>
            </a:prstGeom>
          </p:spPr>
        </p:pic>
        <p:pic>
          <p:nvPicPr>
            <p:cNvPr id="11" name="Picture 2" descr="How to Add Captions to Reels &amp; Make Your Content Stand Out">
              <a:extLst>
                <a:ext uri="{FF2B5EF4-FFF2-40B4-BE49-F238E27FC236}">
                  <a16:creationId xmlns:a16="http://schemas.microsoft.com/office/drawing/2014/main" id="{9477C1C7-3855-7B21-B81A-5FCE3966FC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5000" y="3657600"/>
              <a:ext cx="2514600" cy="15448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C1746CD-8A49-5AC7-0891-B43931AA5E76}"/>
                </a:ext>
              </a:extLst>
            </p:cNvPr>
            <p:cNvSpPr txBox="1"/>
            <p:nvPr/>
          </p:nvSpPr>
          <p:spPr>
            <a:xfrm>
              <a:off x="8229600" y="4279612"/>
              <a:ext cx="3499566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22238" lvl="1"/>
              <a:r>
                <a:rPr lang="en-US" dirty="0"/>
                <a:t>A/B test: randomly pair 3% creators with 3% users from the entire platform</a:t>
              </a:r>
              <a:r>
                <a:rPr lang="zh-CN" altLang="en-US" dirty="0"/>
                <a:t> </a:t>
              </a:r>
              <a:r>
                <a:rPr lang="en-US" dirty="0"/>
                <a:t>for each trial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66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86" name="Rectangle 308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325369"/>
            <a:ext cx="5455920" cy="1956841"/>
          </a:xfrm>
        </p:spPr>
        <p:txBody>
          <a:bodyPr anchor="b">
            <a:normAutofit/>
          </a:bodyPr>
          <a:lstStyle/>
          <a:p>
            <a:r>
              <a:rPr lang="en-US" sz="4800" dirty="0"/>
              <a:t>Teaching assistant</a:t>
            </a:r>
          </a:p>
        </p:txBody>
      </p:sp>
      <p:sp>
        <p:nvSpPr>
          <p:cNvPr id="308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US" sz="2200"/>
              <a:t>Xujun</a:t>
            </a:r>
            <a:r>
              <a:rPr lang="zh-CN" altLang="en-US" sz="2200"/>
              <a:t> </a:t>
            </a:r>
            <a:r>
              <a:rPr lang="en-US" altLang="zh-CN" sz="2200"/>
              <a:t>Li</a:t>
            </a:r>
            <a:r>
              <a:rPr lang="zh-CN" altLang="en-US" sz="2200"/>
              <a:t> </a:t>
            </a:r>
            <a:r>
              <a:rPr lang="en-US" sz="2200"/>
              <a:t>(</a:t>
            </a:r>
            <a:r>
              <a:rPr lang="en-US" sz="2200">
                <a:hlinkClick r:id="rId2"/>
              </a:rPr>
              <a:t>lixujun20@gmail.com</a:t>
            </a:r>
            <a:r>
              <a:rPr lang="en-US" sz="2200"/>
              <a:t>)</a:t>
            </a:r>
          </a:p>
          <a:p>
            <a:pPr lvl="1"/>
            <a:r>
              <a:rPr lang="en-US" sz="2200"/>
              <a:t>Research area</a:t>
            </a:r>
          </a:p>
          <a:p>
            <a:pPr lvl="2"/>
            <a:r>
              <a:rPr lang="en-US" altLang="zh-CN" sz="2200"/>
              <a:t>Reinforcement</a:t>
            </a:r>
            <a:r>
              <a:rPr lang="en-US" sz="2200"/>
              <a:t> learning</a:t>
            </a:r>
          </a:p>
          <a:p>
            <a:pPr lvl="2"/>
            <a:r>
              <a:rPr lang="en-US" altLang="zh-CN" sz="2200"/>
              <a:t>Large</a:t>
            </a:r>
            <a:r>
              <a:rPr lang="zh-CN" altLang="en-US" sz="2200"/>
              <a:t> </a:t>
            </a:r>
            <a:r>
              <a:rPr lang="en-US" altLang="zh-CN" sz="2200"/>
              <a:t>language</a:t>
            </a:r>
            <a:r>
              <a:rPr lang="zh-CN" altLang="en-US" sz="2200"/>
              <a:t> </a:t>
            </a:r>
            <a:r>
              <a:rPr lang="en-US" altLang="zh-CN" sz="2200"/>
              <a:t>models</a:t>
            </a:r>
            <a:endParaRPr lang="en-US" sz="2200"/>
          </a:p>
          <a:p>
            <a:pPr lvl="2"/>
            <a:endParaRPr lang="en-US" sz="220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pic>
        <p:nvPicPr>
          <p:cNvPr id="3074" name="Picture 2" descr="A person in a black shirt&#10;&#10;Description automatically generated">
            <a:extLst>
              <a:ext uri="{FF2B5EF4-FFF2-40B4-BE49-F238E27FC236}">
                <a16:creationId xmlns:a16="http://schemas.microsoft.com/office/drawing/2014/main" id="{5FFBA4FF-AC74-6E90-31F0-39243F9A5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48" r="-2" b="13246"/>
          <a:stretch/>
        </p:blipFill>
        <p:spPr bwMode="auto">
          <a:xfrm>
            <a:off x="6869066" y="1524000"/>
            <a:ext cx="3997179" cy="3985101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3AC20A2-459E-CC68-9D11-CBFA3B3E8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</p:spPr>
        <p:txBody>
          <a:bodyPr/>
          <a:lstStyle/>
          <a:p>
            <a:r>
              <a:rPr lang="en-US" dirty="0"/>
              <a:t>Reinforcement Learning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98174FB-A955-493B-86CB-F27F57256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8B73B576-4618-475D-9FCB-4FE0D483ACF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62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BCED4D40-4B67-4331-AC48-79B82B4A47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E82F6A-A8B7-75C0-1C4F-64468F281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17576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about you?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4BBFE-43C2-FAD7-4AEC-EA90FC6EB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881" y="1809541"/>
            <a:ext cx="10909643" cy="68740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Why do you choose this course?</a:t>
            </a:r>
          </a:p>
        </p:txBody>
      </p:sp>
      <p:sp>
        <p:nvSpPr>
          <p:cNvPr id="2057" name="sketch line">
            <a:extLst>
              <a:ext uri="{FF2B5EF4-FFF2-40B4-BE49-F238E27FC236}">
                <a16:creationId xmlns:a16="http://schemas.microsoft.com/office/drawing/2014/main" id="{670CEDEF-4F34-412E-84EE-329C1E936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1733454"/>
            <a:ext cx="4572000" cy="18288"/>
          </a:xfrm>
          <a:custGeom>
            <a:avLst/>
            <a:gdLst>
              <a:gd name="connsiteX0" fmla="*/ 0 w 4572000"/>
              <a:gd name="connsiteY0" fmla="*/ 0 h 18288"/>
              <a:gd name="connsiteX1" fmla="*/ 515983 w 4572000"/>
              <a:gd name="connsiteY1" fmla="*/ 0 h 18288"/>
              <a:gd name="connsiteX2" fmla="*/ 1031966 w 4572000"/>
              <a:gd name="connsiteY2" fmla="*/ 0 h 18288"/>
              <a:gd name="connsiteX3" fmla="*/ 1639389 w 4572000"/>
              <a:gd name="connsiteY3" fmla="*/ 0 h 18288"/>
              <a:gd name="connsiteX4" fmla="*/ 2383971 w 4572000"/>
              <a:gd name="connsiteY4" fmla="*/ 0 h 18288"/>
              <a:gd name="connsiteX5" fmla="*/ 2945674 w 4572000"/>
              <a:gd name="connsiteY5" fmla="*/ 0 h 18288"/>
              <a:gd name="connsiteX6" fmla="*/ 3507377 w 4572000"/>
              <a:gd name="connsiteY6" fmla="*/ 0 h 18288"/>
              <a:gd name="connsiteX7" fmla="*/ 4572000 w 4572000"/>
              <a:gd name="connsiteY7" fmla="*/ 0 h 18288"/>
              <a:gd name="connsiteX8" fmla="*/ 4572000 w 4572000"/>
              <a:gd name="connsiteY8" fmla="*/ 18288 h 18288"/>
              <a:gd name="connsiteX9" fmla="*/ 3873137 w 4572000"/>
              <a:gd name="connsiteY9" fmla="*/ 18288 h 18288"/>
              <a:gd name="connsiteX10" fmla="*/ 3311434 w 4572000"/>
              <a:gd name="connsiteY10" fmla="*/ 18288 h 18288"/>
              <a:gd name="connsiteX11" fmla="*/ 2749731 w 4572000"/>
              <a:gd name="connsiteY11" fmla="*/ 18288 h 18288"/>
              <a:gd name="connsiteX12" fmla="*/ 2050869 w 4572000"/>
              <a:gd name="connsiteY12" fmla="*/ 18288 h 18288"/>
              <a:gd name="connsiteX13" fmla="*/ 1306286 w 4572000"/>
              <a:gd name="connsiteY13" fmla="*/ 18288 h 18288"/>
              <a:gd name="connsiteX14" fmla="*/ 790303 w 4572000"/>
              <a:gd name="connsiteY14" fmla="*/ 18288 h 18288"/>
              <a:gd name="connsiteX15" fmla="*/ 0 w 4572000"/>
              <a:gd name="connsiteY15" fmla="*/ 18288 h 18288"/>
              <a:gd name="connsiteX16" fmla="*/ 0 w 45720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572000" h="18288" fill="none" extrusionOk="0">
                <a:moveTo>
                  <a:pt x="0" y="0"/>
                </a:moveTo>
                <a:cubicBezTo>
                  <a:pt x="105156" y="-20963"/>
                  <a:pt x="340432" y="822"/>
                  <a:pt x="515983" y="0"/>
                </a:cubicBezTo>
                <a:cubicBezTo>
                  <a:pt x="691534" y="-822"/>
                  <a:pt x="850679" y="16479"/>
                  <a:pt x="1031966" y="0"/>
                </a:cubicBezTo>
                <a:cubicBezTo>
                  <a:pt x="1213253" y="-16479"/>
                  <a:pt x="1443646" y="-18730"/>
                  <a:pt x="1639389" y="0"/>
                </a:cubicBezTo>
                <a:cubicBezTo>
                  <a:pt x="1835132" y="18730"/>
                  <a:pt x="2159975" y="18531"/>
                  <a:pt x="2383971" y="0"/>
                </a:cubicBezTo>
                <a:cubicBezTo>
                  <a:pt x="2607967" y="-18531"/>
                  <a:pt x="2719096" y="-12030"/>
                  <a:pt x="2945674" y="0"/>
                </a:cubicBezTo>
                <a:cubicBezTo>
                  <a:pt x="3172252" y="12030"/>
                  <a:pt x="3269167" y="27666"/>
                  <a:pt x="3507377" y="0"/>
                </a:cubicBezTo>
                <a:cubicBezTo>
                  <a:pt x="3745587" y="-27666"/>
                  <a:pt x="4116741" y="18705"/>
                  <a:pt x="4572000" y="0"/>
                </a:cubicBezTo>
                <a:cubicBezTo>
                  <a:pt x="4572895" y="8974"/>
                  <a:pt x="4571454" y="9359"/>
                  <a:pt x="4572000" y="18288"/>
                </a:cubicBezTo>
                <a:cubicBezTo>
                  <a:pt x="4374698" y="3942"/>
                  <a:pt x="4098874" y="-11042"/>
                  <a:pt x="3873137" y="18288"/>
                </a:cubicBezTo>
                <a:cubicBezTo>
                  <a:pt x="3647400" y="47618"/>
                  <a:pt x="3517055" y="5421"/>
                  <a:pt x="3311434" y="18288"/>
                </a:cubicBezTo>
                <a:cubicBezTo>
                  <a:pt x="3105813" y="31155"/>
                  <a:pt x="3025168" y="17856"/>
                  <a:pt x="2749731" y="18288"/>
                </a:cubicBezTo>
                <a:cubicBezTo>
                  <a:pt x="2474294" y="18720"/>
                  <a:pt x="2291766" y="-14168"/>
                  <a:pt x="2050869" y="18288"/>
                </a:cubicBezTo>
                <a:cubicBezTo>
                  <a:pt x="1809972" y="50744"/>
                  <a:pt x="1540276" y="46798"/>
                  <a:pt x="1306286" y="18288"/>
                </a:cubicBezTo>
                <a:cubicBezTo>
                  <a:pt x="1072296" y="-10222"/>
                  <a:pt x="972445" y="19645"/>
                  <a:pt x="790303" y="18288"/>
                </a:cubicBezTo>
                <a:cubicBezTo>
                  <a:pt x="608161" y="16931"/>
                  <a:pt x="200981" y="8241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572000" h="18288" stroke="0" extrusionOk="0">
                <a:moveTo>
                  <a:pt x="0" y="0"/>
                </a:moveTo>
                <a:cubicBezTo>
                  <a:pt x="143285" y="-9565"/>
                  <a:pt x="327959" y="-11498"/>
                  <a:pt x="561703" y="0"/>
                </a:cubicBezTo>
                <a:cubicBezTo>
                  <a:pt x="795447" y="11498"/>
                  <a:pt x="838260" y="18255"/>
                  <a:pt x="1077686" y="0"/>
                </a:cubicBezTo>
                <a:cubicBezTo>
                  <a:pt x="1317112" y="-18255"/>
                  <a:pt x="1437472" y="23514"/>
                  <a:pt x="1639389" y="0"/>
                </a:cubicBezTo>
                <a:cubicBezTo>
                  <a:pt x="1841306" y="-23514"/>
                  <a:pt x="2037142" y="-12551"/>
                  <a:pt x="2292531" y="0"/>
                </a:cubicBezTo>
                <a:cubicBezTo>
                  <a:pt x="2547920" y="12551"/>
                  <a:pt x="2810436" y="-20352"/>
                  <a:pt x="2991394" y="0"/>
                </a:cubicBezTo>
                <a:cubicBezTo>
                  <a:pt x="3172352" y="20352"/>
                  <a:pt x="3530025" y="-13347"/>
                  <a:pt x="3735977" y="0"/>
                </a:cubicBezTo>
                <a:cubicBezTo>
                  <a:pt x="3941929" y="13347"/>
                  <a:pt x="4161497" y="34086"/>
                  <a:pt x="4572000" y="0"/>
                </a:cubicBezTo>
                <a:cubicBezTo>
                  <a:pt x="4571545" y="6162"/>
                  <a:pt x="4571903" y="11775"/>
                  <a:pt x="4572000" y="18288"/>
                </a:cubicBezTo>
                <a:cubicBezTo>
                  <a:pt x="4228040" y="36490"/>
                  <a:pt x="4199736" y="42557"/>
                  <a:pt x="3873137" y="18288"/>
                </a:cubicBezTo>
                <a:cubicBezTo>
                  <a:pt x="3546538" y="-5981"/>
                  <a:pt x="3472124" y="16809"/>
                  <a:pt x="3128554" y="18288"/>
                </a:cubicBezTo>
                <a:cubicBezTo>
                  <a:pt x="2784984" y="19767"/>
                  <a:pt x="2735896" y="-17781"/>
                  <a:pt x="2383971" y="18288"/>
                </a:cubicBezTo>
                <a:cubicBezTo>
                  <a:pt x="2032046" y="54357"/>
                  <a:pt x="2019324" y="2920"/>
                  <a:pt x="1867989" y="18288"/>
                </a:cubicBezTo>
                <a:cubicBezTo>
                  <a:pt x="1716654" y="33656"/>
                  <a:pt x="1418675" y="32575"/>
                  <a:pt x="1169126" y="18288"/>
                </a:cubicBezTo>
                <a:cubicBezTo>
                  <a:pt x="919577" y="4001"/>
                  <a:pt x="798537" y="16165"/>
                  <a:pt x="561703" y="18288"/>
                </a:cubicBezTo>
                <a:cubicBezTo>
                  <a:pt x="324869" y="20411"/>
                  <a:pt x="221395" y="-912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64441C-4021-F0B3-BAAA-2BA3E30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22489-A845-DD50-DE1A-43088BEE5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Reinforcement Learning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D8494-EE71-D777-6D18-21BA06369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3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Course delivery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400" dirty="0"/>
              <a:t>In-person and lecture-based</a:t>
            </a:r>
          </a:p>
          <a:p>
            <a:pPr lvl="1"/>
            <a:r>
              <a:rPr lang="en-US" sz="2400" dirty="0"/>
              <a:t>Time: Friday, 3:20 to 4:55pm</a:t>
            </a:r>
          </a:p>
          <a:p>
            <a:pPr lvl="1"/>
            <a:r>
              <a:rPr lang="en-US" sz="2400" dirty="0"/>
              <a:t>Location: </a:t>
            </a:r>
            <a:r>
              <a:rPr lang="ja-JP" altLang="en-US" sz="2400"/>
              <a:t>四教</a:t>
            </a:r>
            <a:r>
              <a:rPr lang="en-US" altLang="zh-CN" sz="2400" dirty="0"/>
              <a:t>4</a:t>
            </a:r>
            <a:r>
              <a:rPr lang="en-US" sz="2400" dirty="0"/>
              <a:t>10</a:t>
            </a:r>
            <a:r>
              <a:rPr lang="en-US" altLang="zh-CN" sz="2400" dirty="0"/>
              <a:t>4</a:t>
            </a:r>
            <a:endParaRPr lang="en-US" sz="2400" dirty="0"/>
          </a:p>
          <a:p>
            <a:pPr lvl="1"/>
            <a:r>
              <a:rPr lang="en-US" sz="2400" dirty="0"/>
              <a:t>Office hours</a:t>
            </a:r>
          </a:p>
          <a:p>
            <a:pPr lvl="2"/>
            <a:r>
              <a:rPr lang="en-US" dirty="0"/>
              <a:t>Instructor: Monday 4-5pm, FIT 3-520</a:t>
            </a:r>
          </a:p>
          <a:p>
            <a:pPr lvl="2"/>
            <a:r>
              <a:rPr lang="en-US" dirty="0"/>
              <a:t>TA: </a:t>
            </a:r>
            <a:r>
              <a:rPr lang="en-US" altLang="zh-CN" dirty="0"/>
              <a:t>Tuesday</a:t>
            </a:r>
            <a:r>
              <a:rPr lang="zh-CN" altLang="en-US" dirty="0"/>
              <a:t> </a:t>
            </a:r>
            <a:r>
              <a:rPr lang="en-US" altLang="zh-CN" dirty="0"/>
              <a:t>11am</a:t>
            </a:r>
            <a:r>
              <a:rPr lang="en-US" dirty="0"/>
              <a:t>-</a:t>
            </a:r>
            <a:r>
              <a:rPr lang="en-US" altLang="zh-CN" dirty="0"/>
              <a:t>12</a:t>
            </a:r>
            <a:r>
              <a:rPr lang="en-US" dirty="0"/>
              <a:t>pm, </a:t>
            </a:r>
            <a:r>
              <a:rPr lang="en-US" altLang="zh-CN" dirty="0"/>
              <a:t>FIT</a:t>
            </a:r>
            <a:r>
              <a:rPr lang="zh-CN" altLang="en-US" dirty="0"/>
              <a:t> </a:t>
            </a:r>
            <a:r>
              <a:rPr lang="en-US" altLang="zh-CN" dirty="0"/>
              <a:t>4-504</a:t>
            </a:r>
            <a:endParaRPr lang="en-US" dirty="0"/>
          </a:p>
          <a:p>
            <a:pPr lvl="2"/>
            <a:r>
              <a:rPr lang="en-US" dirty="0"/>
              <a:t>Please make an appointment </a:t>
            </a:r>
            <a:r>
              <a:rPr lang="en-US" altLang="zh-CN" u="sng" dirty="0"/>
              <a:t>24</a:t>
            </a:r>
            <a:r>
              <a:rPr lang="zh-CN" altLang="en-US" u="sng" dirty="0"/>
              <a:t> </a:t>
            </a:r>
            <a:r>
              <a:rPr lang="en-US" altLang="zh-CN" u="sng" dirty="0"/>
              <a:t>hours</a:t>
            </a:r>
            <a:r>
              <a:rPr lang="zh-CN" altLang="en-US" u="sng" dirty="0"/>
              <a:t> </a:t>
            </a:r>
            <a:r>
              <a:rPr lang="en-US" u="sng" dirty="0"/>
              <a:t>beforehand</a:t>
            </a:r>
          </a:p>
          <a:p>
            <a:pPr lvl="2"/>
            <a:r>
              <a:rPr lang="en-US" dirty="0"/>
              <a:t>Additional appointments can be requested via email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896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2660904"/>
            <a:ext cx="5693664" cy="3547872"/>
          </a:xfrm>
        </p:spPr>
        <p:txBody>
          <a:bodyPr anchor="t">
            <a:normAutofit/>
          </a:bodyPr>
          <a:lstStyle/>
          <a:p>
            <a:r>
              <a:rPr lang="en-US" sz="2400"/>
              <a:t>Discussion oriented and heavy</a:t>
            </a:r>
          </a:p>
          <a:p>
            <a:pPr lvl="1"/>
            <a:r>
              <a:rPr lang="en-US" sz="2400"/>
              <a:t>This is how great ideas are created!</a:t>
            </a:r>
          </a:p>
          <a:p>
            <a:pPr lvl="1"/>
            <a:r>
              <a:rPr lang="en-US" sz="2400"/>
              <a:t>You are encouraged to express your thoughts, confusions, and suggestions </a:t>
            </a:r>
          </a:p>
          <a:p>
            <a:pPr lvl="1"/>
            <a:r>
              <a:rPr lang="en-US" sz="2400"/>
              <a:t>Focusing on why, rather than just how</a:t>
            </a:r>
            <a:endParaRPr lang="en-US" sz="2400" dirty="0"/>
          </a:p>
        </p:txBody>
      </p:sp>
      <p:pic>
        <p:nvPicPr>
          <p:cNvPr id="1026" name="Picture 2" descr="Image result for heated discuss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94348" y="1905000"/>
            <a:ext cx="5458968" cy="4094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6379464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5000" dirty="0"/>
              <a:t>Character of this course</a:t>
            </a:r>
          </a:p>
        </p:txBody>
      </p:sp>
    </p:spTree>
    <p:extLst>
      <p:ext uri="{BB962C8B-B14F-4D97-AF65-F5344CB8AC3E}">
        <p14:creationId xmlns:p14="http://schemas.microsoft.com/office/powerpoint/2010/main" val="235321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Classroom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HIGHLY APPRECIATED!</a:t>
            </a:r>
          </a:p>
          <a:p>
            <a:pPr lvl="1"/>
            <a:r>
              <a:rPr lang="en-US" dirty="0"/>
              <a:t>Helps me quickly remember your names</a:t>
            </a:r>
          </a:p>
          <a:p>
            <a:pPr lvl="1"/>
            <a:r>
              <a:rPr lang="en-US" dirty="0"/>
              <a:t>Reminds me what is still confusing </a:t>
            </a:r>
          </a:p>
          <a:p>
            <a:pPr lvl="1"/>
            <a:r>
              <a:rPr lang="en-US" dirty="0"/>
              <a:t>You </a:t>
            </a:r>
            <a:r>
              <a:rPr lang="en-US" altLang="zh-CN" dirty="0"/>
              <a:t>should</a:t>
            </a:r>
            <a:r>
              <a:rPr lang="zh-CN" altLang="en-US" dirty="0"/>
              <a:t> </a:t>
            </a:r>
            <a:r>
              <a:rPr lang="en-US" dirty="0"/>
              <a:t>drive the lecture/discussion in this class!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3B576-4618-475D-9FCB-4FE0D483ACFE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2" descr="Boring Meeting - Zoom Blo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991591"/>
            <a:ext cx="5008713" cy="213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ASIS formula pushes Arizona charter schools to top of national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28838"/>
            <a:ext cx="2490628" cy="242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Did you miss the South Carolina debate? Read the transcrip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957814"/>
            <a:ext cx="3978526" cy="223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3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/>
              <a:t>Positioning of this course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US" sz="2400" dirty="0"/>
              <a:t>An introductory course about reinforcement learning</a:t>
            </a:r>
          </a:p>
          <a:p>
            <a:pPr lvl="1"/>
            <a:r>
              <a:rPr lang="en-US" sz="2000" dirty="0"/>
              <a:t>Can hardly cover everything (new) in reinforcement learning </a:t>
            </a:r>
          </a:p>
          <a:p>
            <a:r>
              <a:rPr lang="en-US" sz="2400" dirty="0"/>
              <a:t>We have </a:t>
            </a:r>
            <a:r>
              <a:rPr lang="en-US" sz="2400" b="1" dirty="0"/>
              <a:t>strong</a:t>
            </a:r>
            <a:r>
              <a:rPr lang="en-US" sz="2400" dirty="0"/>
              <a:t> (pre-)assumptions</a:t>
            </a:r>
          </a:p>
          <a:p>
            <a:pPr lvl="1"/>
            <a:r>
              <a:rPr lang="en-US" sz="2400" dirty="0"/>
              <a:t>You already have solid background in math and computer programming</a:t>
            </a:r>
            <a:r>
              <a:rPr lang="en-US" altLang="zh-CN" sz="2400" dirty="0"/>
              <a:t>,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know</a:t>
            </a:r>
            <a:r>
              <a:rPr lang="zh-CN" altLang="en-US" sz="2400" dirty="0"/>
              <a:t> </a:t>
            </a:r>
            <a:r>
              <a:rPr lang="en-US" sz="2400" dirty="0"/>
              <a:t>machine learning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some</a:t>
            </a:r>
            <a:r>
              <a:rPr lang="zh-CN" altLang="en-US" sz="2400" dirty="0"/>
              <a:t> </a:t>
            </a:r>
            <a:r>
              <a:rPr lang="en-US" altLang="zh-CN" sz="2400" dirty="0"/>
              <a:t>degree</a:t>
            </a:r>
            <a:endParaRPr lang="en-US" sz="24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CS@THU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Reinforcement Learning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B73B576-4618-475D-9FCB-4FE0D483ACFE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/>
          </a:p>
        </p:txBody>
      </p:sp>
      <p:pic>
        <p:nvPicPr>
          <p:cNvPr id="5122" name="Picture 2" descr="Sad baby's">
            <a:extLst>
              <a:ext uri="{FF2B5EF4-FFF2-40B4-BE49-F238E27FC236}">
                <a16:creationId xmlns:a16="http://schemas.microsoft.com/office/drawing/2014/main" id="{1BE83FB9-9688-569A-4452-A011BDE1D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976186"/>
            <a:ext cx="1816100" cy="1208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71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1886</TotalTime>
  <Words>1058</Words>
  <Application>Microsoft Macintosh PowerPoint</Application>
  <PresentationFormat>Widescreen</PresentationFormat>
  <Paragraphs>211</Paragraphs>
  <Slides>24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Cambria Math</vt:lpstr>
      <vt:lpstr>Office Theme</vt:lpstr>
      <vt:lpstr>Reinforcement Learning Course Policy</vt:lpstr>
      <vt:lpstr>Instructor</vt:lpstr>
      <vt:lpstr>Instructor</vt:lpstr>
      <vt:lpstr>Teaching assistant</vt:lpstr>
      <vt:lpstr>How about you?</vt:lpstr>
      <vt:lpstr>Course delivery</vt:lpstr>
      <vt:lpstr>Character of this course</vt:lpstr>
      <vt:lpstr>Classroom participation</vt:lpstr>
      <vt:lpstr>Positioning of this course</vt:lpstr>
      <vt:lpstr>Pop-up quiz - math</vt:lpstr>
      <vt:lpstr>Pop-up quiz - programming</vt:lpstr>
      <vt:lpstr>Pop-up quiz - ML</vt:lpstr>
      <vt:lpstr>Positioning of this course</vt:lpstr>
      <vt:lpstr>Goal of this course</vt:lpstr>
      <vt:lpstr>Structure of this course</vt:lpstr>
      <vt:lpstr>Textbook</vt:lpstr>
      <vt:lpstr>Assessment</vt:lpstr>
      <vt:lpstr>Machine problems</vt:lpstr>
      <vt:lpstr>In-Class Quizzes</vt:lpstr>
      <vt:lpstr>Course project</vt:lpstr>
      <vt:lpstr>Course project</vt:lpstr>
      <vt:lpstr>Late policy</vt:lpstr>
      <vt:lpstr>Questions?</vt:lpstr>
      <vt:lpstr>PowerPoint Presentation</vt:lpstr>
    </vt:vector>
  </TitlesOfParts>
  <Company>University of Illinois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CS6501 Information Retrieval Course Policy</dc:title>
  <dc:creator>Wang, Hongning</dc:creator>
  <cp:lastModifiedBy>hongning wang</cp:lastModifiedBy>
  <cp:revision>104</cp:revision>
  <dcterms:created xsi:type="dcterms:W3CDTF">2014-07-22T16:28:54Z</dcterms:created>
  <dcterms:modified xsi:type="dcterms:W3CDTF">2025-09-19T06:14:12Z</dcterms:modified>
</cp:coreProperties>
</file>